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  <p:sldMasterId id="2147483695" r:id="rId2"/>
  </p:sldMasterIdLst>
  <p:sldIdLst>
    <p:sldId id="256" r:id="rId3"/>
    <p:sldId id="266" r:id="rId4"/>
    <p:sldId id="264" r:id="rId5"/>
    <p:sldId id="265" r:id="rId6"/>
    <p:sldId id="267" r:id="rId7"/>
    <p:sldId id="270" r:id="rId8"/>
    <p:sldId id="268" r:id="rId9"/>
    <p:sldId id="269" r:id="rId10"/>
    <p:sldId id="271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4E9C13-E919-AE45-A67E-8F94EBA0F313}" v="4" dt="2025-05-19T06:16:58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>
        <p:scale>
          <a:sx n="127" d="100"/>
          <a:sy n="127" d="100"/>
        </p:scale>
        <p:origin x="-2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5779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6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5/19/25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6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5/19/25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22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353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1936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377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3498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2238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5371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3233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62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5/19/25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28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0814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2145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338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5/19/25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6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5/19/25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7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5/19/25</a:t>
            </a:fld>
            <a:endParaRPr lang="en-US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7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5/19/25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6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5/19/25</a:t>
            </a:fld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5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5/19/25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65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5/19/25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4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5/19/25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674291"/>
            <a:ext cx="9034379" cy="1183710"/>
          </a:xfrm>
          <a:prstGeom prst="rect">
            <a:avLst/>
          </a:prstGeom>
        </p:spPr>
      </p:pic>
      <p:graphicFrame>
        <p:nvGraphicFramePr>
          <p:cNvPr id="15" name="Obiekt 14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83561328"/>
              </p:ext>
            </p:extLst>
          </p:nvPr>
        </p:nvGraphicFramePr>
        <p:xfrm>
          <a:off x="871847" y="5955053"/>
          <a:ext cx="1958769" cy="647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4" imgW="4375664" imgH="1446916" progId="CorelDraw.Graphic.17">
                  <p:embed/>
                </p:oleObj>
              </mc:Choice>
              <mc:Fallback>
                <p:oleObj name="CorelDRAW" r:id="rId14" imgW="4375664" imgH="1446916" progId="CorelDraw.Graphic.17">
                  <p:embed/>
                  <p:pic>
                    <p:nvPicPr>
                      <p:cNvPr id="15" name="Obiekt 1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71847" y="5955053"/>
                        <a:ext cx="1958769" cy="647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846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D4663-958E-40FD-8474-BA4900C26AB1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30E5D-144F-4E1E-B8BF-DC3EE336E5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644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Teachers 4.0 Digital</a:t>
            </a:r>
            <a:br>
              <a:rPr lang="pl-PL" b="1" dirty="0"/>
            </a:br>
            <a:endParaRPr lang="pl-PL" sz="33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75657" y="3509963"/>
            <a:ext cx="10232572" cy="1845808"/>
          </a:xfrm>
        </p:spPr>
        <p:txBody>
          <a:bodyPr>
            <a:noAutofit/>
          </a:bodyPr>
          <a:lstStyle/>
          <a:p>
            <a:r>
              <a:rPr lang="pl-PL" sz="40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Zwalczanie dezinformacji i promowanie umiejętności cyfrowych poprzez edukację i szkolenia w europejskich klasach</a:t>
            </a:r>
            <a:endParaRPr lang="en-GB" altLang="pl-PL" sz="4800" dirty="0"/>
          </a:p>
        </p:txBody>
      </p:sp>
      <p:pic>
        <p:nvPicPr>
          <p:cNvPr id="5" name="Obraz 4" descr="Obraz zawierający Grafika, Czcionka, krąg, design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691DBC2D-F173-448B-EBD1-B4A3B8A64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" y="79155"/>
            <a:ext cx="2590327" cy="886063"/>
          </a:xfrm>
          <a:prstGeom prst="rect">
            <a:avLst/>
          </a:prstGeom>
        </p:spPr>
      </p:pic>
      <p:pic>
        <p:nvPicPr>
          <p:cNvPr id="1026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1A3BB4F8-E948-3B61-0768-C2DAEED63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915" y="5566"/>
            <a:ext cx="4101085" cy="8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1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D43D44D-9788-8C4C-019E-FB3E1124BD67}"/>
              </a:ext>
            </a:extLst>
          </p:cNvPr>
          <p:cNvSpPr txBox="1"/>
          <p:nvPr/>
        </p:nvSpPr>
        <p:spPr>
          <a:xfrm>
            <a:off x="1479202" y="2012130"/>
            <a:ext cx="90297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0" i="1" u="none" strike="noStrike" dirty="0" err="1">
                <a:solidFill>
                  <a:srgbClr val="000000"/>
                </a:solidFill>
                <a:effectLst/>
                <a:latin typeface="Quicksand" pitchFamily="2" charset="0"/>
              </a:rPr>
              <a:t>Teachers</a:t>
            </a:r>
            <a:r>
              <a:rPr lang="pl-PL" sz="3200" b="0" i="1" u="none" strike="noStrike" dirty="0">
                <a:solidFill>
                  <a:srgbClr val="000000"/>
                </a:solidFill>
                <a:effectLst/>
                <a:latin typeface="Quicksand" pitchFamily="2" charset="0"/>
              </a:rPr>
              <a:t> 4.0 Digital Age </a:t>
            </a: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Quicksand" pitchFamily="2" charset="0"/>
              </a:rPr>
              <a:t>to projekt Erasmus+, trwający trzy lata, od 2023 do 2026 roku</a:t>
            </a:r>
            <a:r>
              <a:rPr lang="pl-PL" sz="3200" dirty="0">
                <a:solidFill>
                  <a:srgbClr val="000000"/>
                </a:solidFill>
                <a:latin typeface="Quicksand" pitchFamily="2" charset="0"/>
              </a:rPr>
              <a:t>, realizowany przez 16 partnerów z 7 krajów UE.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086643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2">
            <a:extLst>
              <a:ext uri="{FF2B5EF4-FFF2-40B4-BE49-F238E27FC236}">
                <a16:creationId xmlns:a16="http://schemas.microsoft.com/office/drawing/2014/main" id="{E16651DE-ABCF-D814-651A-ECF544857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286" y="965218"/>
            <a:ext cx="1046041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1800" b="0" dirty="0">
                <a:latin typeface="Arial Rounded MT Bold" panose="020F0704030504030204" pitchFamily="34" charset="0"/>
              </a:rPr>
              <a:t>Nasi Partnerzy:</a:t>
            </a:r>
          </a:p>
          <a:p>
            <a:pPr marL="806450"/>
            <a:r>
              <a:rPr lang="pl-PL" sz="1800" dirty="0" err="1"/>
              <a:t>Uniwerytet</a:t>
            </a:r>
            <a:r>
              <a:rPr lang="pl-PL" sz="1800" dirty="0"/>
              <a:t> Europejski (Cypr) – lider projektu</a:t>
            </a:r>
          </a:p>
          <a:p>
            <a:pPr marL="806450"/>
            <a:r>
              <a:rPr lang="pl-PL" sz="1800" b="0" dirty="0"/>
              <a:t>Uniwersytet Narodowy im. </a:t>
            </a:r>
            <a:r>
              <a:rPr lang="pl-PL" sz="1800" b="0" dirty="0" err="1"/>
              <a:t>Kapodistriasa</a:t>
            </a:r>
            <a:r>
              <a:rPr lang="pl-PL" sz="1800" b="0" dirty="0"/>
              <a:t> w Atenach (NKUA – Grecja) </a:t>
            </a:r>
          </a:p>
          <a:p>
            <a:pPr marL="806450"/>
            <a:r>
              <a:rPr lang="pl-PL" sz="1800" b="0" dirty="0"/>
              <a:t>Uniwersytet Sofijski im. św. Klemensa z Ochrydy (UNISOFIA – Bułgaria)</a:t>
            </a:r>
          </a:p>
          <a:p>
            <a:pPr marL="806450"/>
            <a:r>
              <a:rPr lang="pl-PL" sz="1800" b="0" dirty="0"/>
              <a:t>Uniwersytet Zachodni w </a:t>
            </a:r>
            <a:r>
              <a:rPr lang="pl-PL" sz="1800" b="0" dirty="0" err="1"/>
              <a:t>Timișoarze</a:t>
            </a:r>
            <a:r>
              <a:rPr lang="pl-PL" sz="1800" b="0" dirty="0"/>
              <a:t> (Rumunia)</a:t>
            </a:r>
          </a:p>
          <a:p>
            <a:pPr marL="806450"/>
            <a:r>
              <a:rPr lang="pl-PL" sz="1800" b="0" dirty="0"/>
              <a:t>Uniwersytet Łódzki (Polska)</a:t>
            </a:r>
          </a:p>
          <a:p>
            <a:pPr marL="806450"/>
            <a:r>
              <a:rPr lang="pl-PL" sz="1800" b="0" dirty="0"/>
              <a:t>Uniwersytet w Palermo (UNIPA – Włochy)</a:t>
            </a:r>
          </a:p>
          <a:p>
            <a:pPr marL="806450"/>
            <a:r>
              <a:rPr lang="pl-PL" sz="1800" b="0" dirty="0"/>
              <a:t>Cypryjski Instytut Pedagogiczny (CPI – Cypr)</a:t>
            </a:r>
          </a:p>
          <a:p>
            <a:pPr marL="806450"/>
            <a:r>
              <a:rPr lang="pl-PL" sz="1800" b="0" dirty="0"/>
              <a:t>Instytut Polityki Edukacyjnej (IEP – Grecja)</a:t>
            </a:r>
          </a:p>
          <a:p>
            <a:pPr marL="806450"/>
            <a:r>
              <a:rPr lang="pl-PL" sz="1800" b="0" dirty="0"/>
              <a:t>Ministerstwo Edukacji i Badań Naukowych (Romania)</a:t>
            </a:r>
          </a:p>
          <a:p>
            <a:pPr marL="806450"/>
            <a:r>
              <a:rPr lang="pl-PL" sz="1800" b="0" dirty="0"/>
              <a:t>Ateński Instytut Kształcenia Ustawicznego (ALLI – Grecja)</a:t>
            </a:r>
          </a:p>
          <a:p>
            <a:pPr marL="806450"/>
            <a:r>
              <a:rPr lang="pl-PL" sz="1800" b="0" dirty="0" err="1"/>
              <a:t>Mediawise</a:t>
            </a:r>
            <a:r>
              <a:rPr lang="pl-PL" sz="1800" b="0" dirty="0"/>
              <a:t> </a:t>
            </a:r>
            <a:r>
              <a:rPr lang="pl-PL" sz="1800" b="0" dirty="0" err="1"/>
              <a:t>Society</a:t>
            </a:r>
            <a:r>
              <a:rPr lang="pl-PL" sz="1800" b="0" dirty="0"/>
              <a:t> (</a:t>
            </a:r>
            <a:r>
              <a:rPr lang="pl-PL" sz="1800" b="0" dirty="0" err="1"/>
              <a:t>Asociatia</a:t>
            </a:r>
            <a:r>
              <a:rPr lang="pl-PL" sz="1800" b="0" dirty="0"/>
              <a:t> </a:t>
            </a:r>
            <a:r>
              <a:rPr lang="pl-PL" sz="1800" b="0" dirty="0" err="1"/>
              <a:t>Mediawise</a:t>
            </a:r>
            <a:r>
              <a:rPr lang="pl-PL" sz="1800" b="0" dirty="0"/>
              <a:t> </a:t>
            </a:r>
            <a:r>
              <a:rPr lang="pl-PL" sz="1800" b="0" dirty="0" err="1"/>
              <a:t>Society</a:t>
            </a:r>
            <a:r>
              <a:rPr lang="pl-PL" sz="1800" b="0" dirty="0"/>
              <a:t> – Rumunia)</a:t>
            </a:r>
          </a:p>
          <a:p>
            <a:pPr marL="806450"/>
            <a:r>
              <a:rPr lang="pl-PL" sz="1800" b="0" dirty="0"/>
              <a:t>CESIE (Włochy)</a:t>
            </a:r>
          </a:p>
          <a:p>
            <a:pPr marL="806450"/>
            <a:r>
              <a:rPr lang="pl-PL" sz="1800" b="0" dirty="0"/>
              <a:t>Laboratorium Badań Innowacji i Rozwoju (</a:t>
            </a:r>
            <a:r>
              <a:rPr lang="pl-PL" sz="1800" b="0" dirty="0" err="1"/>
              <a:t>ReadLab</a:t>
            </a:r>
            <a:r>
              <a:rPr lang="pl-PL" sz="1800" b="0" dirty="0"/>
              <a:t> – Grecja) </a:t>
            </a:r>
          </a:p>
          <a:p>
            <a:pPr marL="806450"/>
            <a:r>
              <a:rPr lang="pl-PL" sz="1800" b="0" dirty="0"/>
              <a:t>Europejskie Stowarzyszenie Interesów Widzów (EAVI – Belgia)</a:t>
            </a:r>
          </a:p>
          <a:p>
            <a:pPr marL="806450"/>
            <a:r>
              <a:rPr lang="pl-PL" sz="1800" b="0" dirty="0"/>
              <a:t>ALL DIGITAL (Belgia)</a:t>
            </a:r>
            <a:endParaRPr lang="pl-PL" altLang="pl-PL" sz="1800" b="0" dirty="0">
              <a:latin typeface="Arial Rounded MT Bold" panose="020F0704030504030204" pitchFamily="34" charset="0"/>
            </a:endParaRPr>
          </a:p>
        </p:txBody>
      </p:sp>
      <p:pic>
        <p:nvPicPr>
          <p:cNvPr id="4" name="Obraz 3" descr="Obraz zawierający Grafika, Czcionka, krąg, design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D2775CA9-E7A7-AEE9-4CF2-43A6C9B44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" y="79155"/>
            <a:ext cx="2590327" cy="886063"/>
          </a:xfrm>
          <a:prstGeom prst="rect">
            <a:avLst/>
          </a:prstGeom>
        </p:spPr>
      </p:pic>
      <p:pic>
        <p:nvPicPr>
          <p:cNvPr id="6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68770D24-1044-C01F-4CA3-AB26436E7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915" y="5566"/>
            <a:ext cx="4101085" cy="8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64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B51EC-189F-7509-C6EA-157D60A96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Grafika, Czcionka, krąg, design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50FEDF32-BF31-A75E-0AD6-E7BADD82E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" y="79155"/>
            <a:ext cx="2590327" cy="886063"/>
          </a:xfrm>
          <a:prstGeom prst="rect">
            <a:avLst/>
          </a:prstGeom>
        </p:spPr>
      </p:pic>
      <p:pic>
        <p:nvPicPr>
          <p:cNvPr id="6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F674464C-9DBA-9E0C-3CC6-BDA68CECC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915" y="5566"/>
            <a:ext cx="4101085" cy="8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4FE6E76-1CA2-8334-AD2C-1A11EC9C4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853" y="1889344"/>
            <a:ext cx="9999164" cy="348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1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7B2BF66-079C-702D-CFC0-5D4636BD06CD}"/>
              </a:ext>
            </a:extLst>
          </p:cNvPr>
          <p:cNvSpPr txBox="1"/>
          <p:nvPr/>
        </p:nvSpPr>
        <p:spPr>
          <a:xfrm>
            <a:off x="1524000" y="2104855"/>
            <a:ext cx="859971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pl-PL" sz="2400" dirty="0"/>
              <a:t>Celem tego projektu jest zapewnienie możliwości podnoszenia kwalifikacji łącznie dwóm tysiącom stu (2.100) nauczycieli i wychowawcom w całej Europie, aby poprawić ich zdolność do radzenia sobie z kwestiami dezinformacji w europejskich klasach i wspólnie przyczynić się do pomocy młodym ludziom w krytycznym myśleniu, dokonywaniu świadomych wyborów w Internecie i zachowaniu bezpieczeństwa przy jednoczesnym ciągłym budowaniu ich odporności.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F997B2C0-9B81-3295-99DB-D2A2888A2562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869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Cel projektu</a:t>
            </a:r>
            <a:endParaRPr lang="pl-PL" sz="3300" b="1" dirty="0"/>
          </a:p>
        </p:txBody>
      </p:sp>
    </p:spTree>
    <p:extLst>
      <p:ext uri="{BB962C8B-B14F-4D97-AF65-F5344CB8AC3E}">
        <p14:creationId xmlns:p14="http://schemas.microsoft.com/office/powerpoint/2010/main" val="3711149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64A9B-CFE3-25C9-5D05-B5DDEB1A2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CE59A9F-5511-F5E9-246C-563E646328F9}"/>
              </a:ext>
            </a:extLst>
          </p:cNvPr>
          <p:cNvSpPr txBox="1"/>
          <p:nvPr/>
        </p:nvSpPr>
        <p:spPr>
          <a:xfrm>
            <a:off x="1894113" y="2409655"/>
            <a:ext cx="81425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pl-PL" sz="20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Zarządzanie projektem i administracja finansowa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pl-PL" sz="20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Projekt kursu uniwersyteckiego Nauczyciel 4.0 w erze cyfrowej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pl-PL" sz="20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Platforma e-learningowa Nauczyciel 4.0 w erze cyfrowej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pl-PL" sz="20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Realizacja kursu uniwersyteckiego dla nauczycieli (60 godzin)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pl-PL" sz="20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Realizacja seminariów szkoleniowych dla aktywnych nauczycieli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pl-PL" sz="20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Dialog polityczny i reforma polityki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pl-PL" sz="20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Upowszechnianie i wykorzystanie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pl-PL" sz="20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Ocena i zapewnienie jakości</a:t>
            </a:r>
            <a:endParaRPr lang="pl-PL" sz="2000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D154AFA3-CB28-ADE4-FCAC-AB769566566D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869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Pakiety robocze w projekcie</a:t>
            </a:r>
            <a:endParaRPr lang="pl-PL" sz="3300" b="1" dirty="0"/>
          </a:p>
        </p:txBody>
      </p:sp>
    </p:spTree>
    <p:extLst>
      <p:ext uri="{BB962C8B-B14F-4D97-AF65-F5344CB8AC3E}">
        <p14:creationId xmlns:p14="http://schemas.microsoft.com/office/powerpoint/2010/main" val="3545584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31FC5-812F-89B1-F63E-FE221864D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06294728-A270-01D1-B013-1A2C6D214670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869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Efekty projektu</a:t>
            </a:r>
            <a:endParaRPr lang="pl-PL" sz="3300" b="1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14B2EC9-4255-BE44-9703-1052D056FF1D}"/>
              </a:ext>
            </a:extLst>
          </p:cNvPr>
          <p:cNvSpPr txBox="1"/>
          <p:nvPr/>
        </p:nvSpPr>
        <p:spPr>
          <a:xfrm>
            <a:off x="2090057" y="2391566"/>
            <a:ext cx="6096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000" b="0" i="0" dirty="0">
                <a:solidFill>
                  <a:srgbClr val="334155"/>
                </a:solidFill>
                <a:effectLst/>
                <a:latin typeface="Quicksand" pitchFamily="2" charset="0"/>
              </a:rPr>
              <a:t>Program kursu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b="0" i="0" dirty="0">
                <a:solidFill>
                  <a:srgbClr val="334155"/>
                </a:solidFill>
                <a:effectLst/>
                <a:latin typeface="Quicksand" pitchFamily="2" charset="0"/>
              </a:rPr>
              <a:t>Przewodnik dla nauczycieli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b="0" i="0" dirty="0">
                <a:solidFill>
                  <a:srgbClr val="334155"/>
                </a:solidFill>
                <a:effectLst/>
                <a:latin typeface="Quicksand" pitchFamily="2" charset="0"/>
              </a:rPr>
              <a:t>Dodatkowe materiały do nauczania i uczenia się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b="0" i="0" dirty="0">
                <a:solidFill>
                  <a:srgbClr val="334155"/>
                </a:solidFill>
                <a:effectLst/>
                <a:latin typeface="Quicksand" pitchFamily="2" charset="0"/>
              </a:rPr>
              <a:t>Platforma e-learningowa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b="0" i="0" dirty="0">
                <a:solidFill>
                  <a:srgbClr val="334155"/>
                </a:solidFill>
                <a:effectLst/>
                <a:latin typeface="Quicksand" pitchFamily="2" charset="0"/>
              </a:rPr>
              <a:t>Plan rozpowszechniania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b="0" i="0" dirty="0">
                <a:solidFill>
                  <a:srgbClr val="334155"/>
                </a:solidFill>
                <a:effectLst/>
                <a:latin typeface="Quicksand" pitchFamily="2" charset="0"/>
              </a:rPr>
              <a:t>Strona internetowa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b="0" i="0" dirty="0">
                <a:solidFill>
                  <a:srgbClr val="334155"/>
                </a:solidFill>
                <a:effectLst/>
                <a:latin typeface="Quicksand" pitchFamily="2" charset="0"/>
              </a:rPr>
              <a:t>Portfolio materiałów do rozpowszechniania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431593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E956D-5F4C-E95C-46AC-35CDF3BE2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70B8068C-9E2A-1126-97AE-96B350E2AD3D}"/>
              </a:ext>
            </a:extLst>
          </p:cNvPr>
          <p:cNvSpPr txBox="1">
            <a:spLocks/>
          </p:cNvSpPr>
          <p:nvPr/>
        </p:nvSpPr>
        <p:spPr>
          <a:xfrm>
            <a:off x="1088571" y="416902"/>
            <a:ext cx="9144000" cy="869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Tematyka kursu</a:t>
            </a:r>
            <a:endParaRPr lang="pl-PL" sz="3300" b="1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F38BD4F-769E-EBC6-86F8-16EE3B948E48}"/>
              </a:ext>
            </a:extLst>
          </p:cNvPr>
          <p:cNvSpPr txBox="1"/>
          <p:nvPr/>
        </p:nvSpPr>
        <p:spPr>
          <a:xfrm>
            <a:off x="740229" y="1343212"/>
            <a:ext cx="997131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b="0" i="0" dirty="0">
                <a:solidFill>
                  <a:srgbClr val="334155"/>
                </a:solidFill>
                <a:effectLst/>
                <a:latin typeface="Quicksand" pitchFamily="2" charset="0"/>
              </a:rPr>
              <a:t>Wprowadzenie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b="0" i="0" dirty="0">
                <a:solidFill>
                  <a:srgbClr val="334155"/>
                </a:solidFill>
                <a:effectLst/>
                <a:latin typeface="Quicksand" pitchFamily="2" charset="0"/>
              </a:rPr>
              <a:t>Dezinformacja: O czym mówimy?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b="0" i="0" dirty="0">
                <a:solidFill>
                  <a:srgbClr val="334155"/>
                </a:solidFill>
                <a:effectLst/>
                <a:latin typeface="Quicksand" pitchFamily="2" charset="0"/>
              </a:rPr>
              <a:t>Więcej kluczowych terminów i definicji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b="0" i="0" dirty="0">
                <a:solidFill>
                  <a:srgbClr val="334155"/>
                </a:solidFill>
                <a:effectLst/>
                <a:latin typeface="Quicksand" pitchFamily="2" charset="0"/>
              </a:rPr>
              <a:t>Nauczanie i uczenie się w cyfrowym środowisku szkolnym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b="0" i="0" dirty="0">
                <a:solidFill>
                  <a:srgbClr val="334155"/>
                </a:solidFill>
                <a:effectLst/>
                <a:latin typeface="Quicksand" pitchFamily="2" charset="0"/>
              </a:rPr>
              <a:t>Ocena i ewaluacja umiejętności korzystania z mediów cyfrowych w szkołach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b="0" i="0" dirty="0">
                <a:solidFill>
                  <a:srgbClr val="334155"/>
                </a:solidFill>
                <a:effectLst/>
                <a:latin typeface="Quicksand" pitchFamily="2" charset="0"/>
              </a:rPr>
              <a:t>Poznaj kluczowe praktyki medialne dzieci i uczniów</a:t>
            </a:r>
            <a:endParaRPr lang="pl-PL" sz="2400" dirty="0">
              <a:solidFill>
                <a:srgbClr val="334155"/>
              </a:solidFill>
              <a:latin typeface="Quicksand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2400" b="0" i="0" dirty="0">
                <a:solidFill>
                  <a:srgbClr val="334155"/>
                </a:solidFill>
                <a:effectLst/>
                <a:latin typeface="Quicksand" pitchFamily="2" charset="0"/>
              </a:rPr>
              <a:t>Kształtowanie umiejętności korzystania z mediów cyfrowych i przeciwdziałanie dezinformacji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Budowanie kompetencji w zakresie mediów cyfrowych w klasie</a:t>
            </a:r>
            <a:endParaRPr lang="pl-PL" sz="2400" dirty="0">
              <a:solidFill>
                <a:srgbClr val="334155"/>
              </a:solidFill>
              <a:latin typeface="Quicksand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Studenci w całej swojej różnorodności</a:t>
            </a:r>
            <a:endParaRPr lang="pl-PL" sz="2400" dirty="0">
              <a:solidFill>
                <a:srgbClr val="334155"/>
              </a:solidFill>
              <a:latin typeface="Quicksand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Praktyczne przykłady scenariuszy lekcji</a:t>
            </a:r>
          </a:p>
        </p:txBody>
      </p:sp>
    </p:spTree>
    <p:extLst>
      <p:ext uri="{BB962C8B-B14F-4D97-AF65-F5344CB8AC3E}">
        <p14:creationId xmlns:p14="http://schemas.microsoft.com/office/powerpoint/2010/main" val="1299394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3408E2-3F78-FE3C-7881-5607B3CE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9738"/>
            <a:ext cx="10515600" cy="1849891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Zapraszamy nauczycieli do udziału </a:t>
            </a:r>
            <a:r>
              <a:rPr lang="pl-PL"/>
              <a:t>w kursie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758366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eń u gór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5408</TotalTime>
  <Words>381</Words>
  <Application>Microsoft Macintosh PowerPoint</Application>
  <PresentationFormat>Panoramiczny</PresentationFormat>
  <Paragraphs>50</Paragraphs>
  <Slides>9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Quicksand</vt:lpstr>
      <vt:lpstr>Roboto</vt:lpstr>
      <vt:lpstr>Motyw pakietu Office</vt:lpstr>
      <vt:lpstr>Projekt niestandardowy</vt:lpstr>
      <vt:lpstr>CorelDRAW</vt:lpstr>
      <vt:lpstr>Teachers 4.0 Digital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Zapraszamy nauczycieli do udziału w kursie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Krystyna Jankowska</dc:creator>
  <cp:lastModifiedBy>Wojtuś Dorota</cp:lastModifiedBy>
  <cp:revision>44</cp:revision>
  <cp:lastPrinted>2025-05-19T06:09:39Z</cp:lastPrinted>
  <dcterms:created xsi:type="dcterms:W3CDTF">2024-01-02T12:57:48Z</dcterms:created>
  <dcterms:modified xsi:type="dcterms:W3CDTF">2025-05-19T06:31:22Z</dcterms:modified>
</cp:coreProperties>
</file>