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4"/>
  </p:sldMasterIdLst>
  <p:notesMasterIdLst>
    <p:notesMasterId r:id="rId48"/>
  </p:notesMasterIdLst>
  <p:sldIdLst>
    <p:sldId id="2561" r:id="rId5"/>
    <p:sldId id="2562" r:id="rId6"/>
    <p:sldId id="2602" r:id="rId7"/>
    <p:sldId id="2566" r:id="rId8"/>
    <p:sldId id="2610" r:id="rId9"/>
    <p:sldId id="2568" r:id="rId10"/>
    <p:sldId id="2569" r:id="rId11"/>
    <p:sldId id="2570" r:id="rId12"/>
    <p:sldId id="2571" r:id="rId13"/>
    <p:sldId id="2572" r:id="rId14"/>
    <p:sldId id="2573" r:id="rId15"/>
    <p:sldId id="2574" r:id="rId16"/>
    <p:sldId id="2575" r:id="rId17"/>
    <p:sldId id="2576" r:id="rId18"/>
    <p:sldId id="2577" r:id="rId19"/>
    <p:sldId id="2578" r:id="rId20"/>
    <p:sldId id="2579" r:id="rId21"/>
    <p:sldId id="2580" r:id="rId22"/>
    <p:sldId id="2581" r:id="rId23"/>
    <p:sldId id="2582" r:id="rId24"/>
    <p:sldId id="2583" r:id="rId25"/>
    <p:sldId id="2584" r:id="rId26"/>
    <p:sldId id="2585" r:id="rId27"/>
    <p:sldId id="2586" r:id="rId28"/>
    <p:sldId id="2587" r:id="rId29"/>
    <p:sldId id="2588" r:id="rId30"/>
    <p:sldId id="2589" r:id="rId31"/>
    <p:sldId id="2590" r:id="rId32"/>
    <p:sldId id="2591" r:id="rId33"/>
    <p:sldId id="2592" r:id="rId34"/>
    <p:sldId id="2593" r:id="rId35"/>
    <p:sldId id="2594" r:id="rId36"/>
    <p:sldId id="2595" r:id="rId37"/>
    <p:sldId id="2607" r:id="rId38"/>
    <p:sldId id="2596" r:id="rId39"/>
    <p:sldId id="2597" r:id="rId40"/>
    <p:sldId id="2598" r:id="rId41"/>
    <p:sldId id="2599" r:id="rId42"/>
    <p:sldId id="2604" r:id="rId43"/>
    <p:sldId id="2606" r:id="rId44"/>
    <p:sldId id="2600" r:id="rId45"/>
    <p:sldId id="2601" r:id="rId46"/>
    <p:sldId id="260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0E4221-6F06-64E5-5214-772388C857B5}" name="Elizabeth Feldbruegge (ALLEGIS GROUP HOLDINGS INC)" initials="" userId="S::v-felizabeth@microsoft.com::ba5aea11-28e4-484d-8e49-c15efb1bd2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EAE"/>
    <a:srgbClr val="0778DF"/>
    <a:srgbClr val="1480CA"/>
    <a:srgbClr val="436AD9"/>
    <a:srgbClr val="2679AC"/>
    <a:srgbClr val="437BAD"/>
    <a:srgbClr val="4567AB"/>
    <a:srgbClr val="857BCB"/>
    <a:srgbClr val="7C96CA"/>
    <a:srgbClr val="0E6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FD4E25-C135-49A7-8FE4-FFB10742AF17}" v="21" dt="2026-03-19T20:20:34.17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60" autoAdjust="0"/>
    <p:restoredTop sz="94660"/>
  </p:normalViewPr>
  <p:slideViewPr>
    <p:cSldViewPr snapToGrid="0" showGuides="1">
      <p:cViewPr varScale="1">
        <p:scale>
          <a:sx n="117" d="100"/>
          <a:sy n="117" d="100"/>
        </p:scale>
        <p:origin x="120" y="300"/>
      </p:cViewPr>
      <p:guideLst>
        <p:guide orient="horz" pos="2160"/>
        <p:guide pos="3840"/>
      </p:guideLst>
    </p:cSldViewPr>
  </p:slideViewPr>
  <p:notesTextViewPr>
    <p:cViewPr>
      <p:scale>
        <a:sx n="1" d="1"/>
        <a:sy n="1" d="1"/>
      </p:scale>
      <p:origin x="0" y="0"/>
    </p:cViewPr>
  </p:notesTextViewPr>
  <p:sorterViewPr>
    <p:cViewPr>
      <p:scale>
        <a:sx n="100" d="100"/>
        <a:sy n="100" d="100"/>
      </p:scale>
      <p:origin x="0" y="-551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mmitacnz-my.sharepoint.com/personal/200729_365kit_co/Documents/erasmus%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mitacnz-my.sharepoint.com/personal/200729_365kit_co/Documents/erasmus%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l-PL"/>
        </a:p>
      </c:txPr>
    </c:title>
    <c:autoTitleDeleted val="0"/>
    <c:plotArea>
      <c:layout/>
      <c:pieChart>
        <c:varyColors val="1"/>
        <c:ser>
          <c:idx val="0"/>
          <c:order val="0"/>
          <c:tx>
            <c:strRef>
              <c:f>Arkusz1!$C$13</c:f>
              <c:strCache>
                <c:ptCount val="1"/>
                <c:pt idx="0">
                  <c:v>3</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401-4D0C-93D7-B7EA9D7C969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401-4D0C-93D7-B7EA9D7C969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401-4D0C-93D7-B7EA9D7C969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401-4D0C-93D7-B7EA9D7C969C}"/>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401-4D0C-93D7-B7EA9D7C969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pl-P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Arkusz1!$B$14:$B$18</c:f>
              <c:strCache>
                <c:ptCount val="5"/>
                <c:pt idx="0">
                  <c:v>zdecydowanie tak</c:v>
                </c:pt>
                <c:pt idx="1">
                  <c:v>raczej tak</c:v>
                </c:pt>
                <c:pt idx="2">
                  <c:v>raczej nie</c:v>
                </c:pt>
                <c:pt idx="3">
                  <c:v>zdecydowanie nie</c:v>
                </c:pt>
                <c:pt idx="4">
                  <c:v>nie wiem</c:v>
                </c:pt>
              </c:strCache>
            </c:strRef>
          </c:cat>
          <c:val>
            <c:numRef>
              <c:f>Arkusz1!$C$14:$C$18</c:f>
              <c:numCache>
                <c:formatCode>General</c:formatCode>
                <c:ptCount val="5"/>
                <c:pt idx="0">
                  <c:v>11</c:v>
                </c:pt>
                <c:pt idx="1">
                  <c:v>12</c:v>
                </c:pt>
                <c:pt idx="2">
                  <c:v>1</c:v>
                </c:pt>
                <c:pt idx="3">
                  <c:v>0</c:v>
                </c:pt>
                <c:pt idx="4">
                  <c:v>3</c:v>
                </c:pt>
              </c:numCache>
            </c:numRef>
          </c:val>
          <c:extLst>
            <c:ext xmlns:c16="http://schemas.microsoft.com/office/drawing/2014/chart" uri="{C3380CC4-5D6E-409C-BE32-E72D297353CC}">
              <c16:uniqueId val="{0000000A-1401-4D0C-93D7-B7EA9D7C969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l-PL"/>
        </a:p>
      </c:txPr>
    </c:title>
    <c:autoTitleDeleted val="0"/>
    <c:plotArea>
      <c:layout/>
      <c:barChart>
        <c:barDir val="col"/>
        <c:grouping val="clustered"/>
        <c:varyColors val="0"/>
        <c:ser>
          <c:idx val="0"/>
          <c:order val="0"/>
          <c:tx>
            <c:strRef>
              <c:f>Arkusz1!$C$20</c:f>
              <c:strCache>
                <c:ptCount val="1"/>
                <c:pt idx="0">
                  <c:v>3b</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pl-P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Arkusz1!$B$21:$B$31</c:f>
              <c:strCache>
                <c:ptCount val="11"/>
                <c:pt idx="0">
                  <c:v>informacji o kraju, obyczajach, ludziach</c:v>
                </c:pt>
                <c:pt idx="1">
                  <c:v>bezstresowego prowadzenia lekcji</c:v>
                </c:pt>
                <c:pt idx="2">
                  <c:v>pełnej informacji na temat realizowania projektu</c:v>
                </c:pt>
                <c:pt idx="3">
                  <c:v>konwersacji językowej</c:v>
                </c:pt>
                <c:pt idx="4">
                  <c:v>informacji o placówce</c:v>
                </c:pt>
                <c:pt idx="5">
                  <c:v>zapoznania z programem pobytu oraz informacjiami z jakimi problemami mogę się spotkać</c:v>
                </c:pt>
                <c:pt idx="6">
                  <c:v>radzenia sobie ze stresem</c:v>
                </c:pt>
                <c:pt idx="7">
                  <c:v>zapewnienie możliwości kontaktu z rodziną</c:v>
                </c:pt>
                <c:pt idx="8">
                  <c:v>wsparcie lektora</c:v>
                </c:pt>
                <c:pt idx="9">
                  <c:v>informacje dotyczących cen w tym kraju</c:v>
                </c:pt>
                <c:pt idx="10">
                  <c:v>inne(udzielanie pomocy medycznej)</c:v>
                </c:pt>
              </c:strCache>
            </c:strRef>
          </c:cat>
          <c:val>
            <c:numRef>
              <c:f>Arkusz1!$C$21:$C$31</c:f>
              <c:numCache>
                <c:formatCode>General</c:formatCode>
                <c:ptCount val="11"/>
                <c:pt idx="0">
                  <c:v>17</c:v>
                </c:pt>
                <c:pt idx="1">
                  <c:v>9</c:v>
                </c:pt>
                <c:pt idx="2">
                  <c:v>14</c:v>
                </c:pt>
                <c:pt idx="3">
                  <c:v>10</c:v>
                </c:pt>
                <c:pt idx="4">
                  <c:v>6</c:v>
                </c:pt>
                <c:pt idx="5">
                  <c:v>13</c:v>
                </c:pt>
                <c:pt idx="6">
                  <c:v>3</c:v>
                </c:pt>
                <c:pt idx="7">
                  <c:v>12</c:v>
                </c:pt>
                <c:pt idx="8">
                  <c:v>1</c:v>
                </c:pt>
                <c:pt idx="9">
                  <c:v>3</c:v>
                </c:pt>
                <c:pt idx="10">
                  <c:v>3</c:v>
                </c:pt>
              </c:numCache>
            </c:numRef>
          </c:val>
          <c:extLst>
            <c:ext xmlns:c16="http://schemas.microsoft.com/office/drawing/2014/chart" uri="{C3380CC4-5D6E-409C-BE32-E72D297353CC}">
              <c16:uniqueId val="{00000000-DB77-4207-B1E8-07FA1415FF20}"/>
            </c:ext>
          </c:extLst>
        </c:ser>
        <c:dLbls>
          <c:dLblPos val="inEnd"/>
          <c:showLegendKey val="0"/>
          <c:showVal val="1"/>
          <c:showCatName val="0"/>
          <c:showSerName val="0"/>
          <c:showPercent val="0"/>
          <c:showBubbleSize val="0"/>
        </c:dLbls>
        <c:gapWidth val="65"/>
        <c:axId val="1625162880"/>
        <c:axId val="1625163840"/>
      </c:barChart>
      <c:catAx>
        <c:axId val="16251628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pl-PL"/>
          </a:p>
        </c:txPr>
        <c:crossAx val="1625163840"/>
        <c:crosses val="autoZero"/>
        <c:auto val="1"/>
        <c:lblAlgn val="ctr"/>
        <c:lblOffset val="100"/>
        <c:noMultiLvlLbl val="0"/>
      </c:catAx>
      <c:valAx>
        <c:axId val="16251638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625162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C6FA5EA-0E1E-4764-B5B7-A47DCC3A898E}" type="datetimeFigureOut">
              <a:rPr lang="en-US" smtClean="0"/>
              <a:t>4/22/2026</a:t>
            </a:fld>
            <a:endParaRPr lang="en-US"/>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
              <a:t>Kliknij, aby edytować style wzorców tekstu</a:t>
            </a:r>
          </a:p>
          <a:p>
            <a:pPr lvl="1" rtl="0"/>
            <a:r>
              <a:rPr lang="pl"/>
              <a:t>Drugi poziom</a:t>
            </a:r>
          </a:p>
          <a:p>
            <a:pPr lvl="2" rtl="0"/>
            <a:r>
              <a:rPr lang="pl"/>
              <a:t>Trzeci poziom</a:t>
            </a:r>
          </a:p>
          <a:p>
            <a:pPr lvl="3" rtl="0"/>
            <a:r>
              <a:rPr lang="pl"/>
              <a:t>Czwarty poziom</a:t>
            </a:r>
          </a:p>
          <a:p>
            <a:pPr lvl="4" rtl="0"/>
            <a:r>
              <a:rPr lang="pl"/>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C6B470-179D-4B95-8906-D61C195EFD62}" type="slidenum">
              <a:rPr lang="en-US" smtClean="0"/>
              <a:t>‹#›</a:t>
            </a:fld>
            <a:endParaRPr lang="en-US"/>
          </a:p>
        </p:txBody>
      </p:sp>
    </p:spTree>
    <p:extLst>
      <p:ext uri="{BB962C8B-B14F-4D97-AF65-F5344CB8AC3E}">
        <p14:creationId xmlns:p14="http://schemas.microsoft.com/office/powerpoint/2010/main" val="356555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a:t>
            </a:fld>
            <a:endParaRPr lang="en-US"/>
          </a:p>
        </p:txBody>
      </p:sp>
    </p:spTree>
    <p:extLst>
      <p:ext uri="{BB962C8B-B14F-4D97-AF65-F5344CB8AC3E}">
        <p14:creationId xmlns:p14="http://schemas.microsoft.com/office/powerpoint/2010/main" val="3004239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Zespół projektowy i partnerzy</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10</a:t>
            </a:fld>
            <a:endParaRPr lang="en-US"/>
          </a:p>
        </p:txBody>
      </p:sp>
    </p:spTree>
    <p:extLst>
      <p:ext uri="{BB962C8B-B14F-4D97-AF65-F5344CB8AC3E}">
        <p14:creationId xmlns:p14="http://schemas.microsoft.com/office/powerpoint/2010/main" val="132843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Szkoła powołała zespół projektowy, który opracował szczegółowy plan działań Erasmus+. Określono cele odpowiadające na konkretne potrzeby uczniów, takie jak podniesienie kompetencji cyfrowych, językowych i społecznych. Nawiązano współpracę z partnerami projektu, m.in. ze szkołą goszczącą w Grecji. Zaangażowanie nauczycieli oraz wsparcie administracji pozwoliło na skuteczne wdrożenie projektu. Wspólna praca zespołu projektowego była kluczowa dla sukcesu i realizacji wszystkich założeń programu Erasmus+.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11</a:t>
            </a:fld>
            <a:endParaRPr lang="en-US"/>
          </a:p>
        </p:txBody>
      </p:sp>
    </p:spTree>
    <p:extLst>
      <p:ext uri="{BB962C8B-B14F-4D97-AF65-F5344CB8AC3E}">
        <p14:creationId xmlns:p14="http://schemas.microsoft.com/office/powerpoint/2010/main" val="209930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Przewodniki Erasmus i zaangażowanie</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12</a:t>
            </a:fld>
            <a:endParaRPr lang="en-US"/>
          </a:p>
        </p:txBody>
      </p:sp>
    </p:spTree>
    <p:extLst>
      <p:ext uri="{BB962C8B-B14F-4D97-AF65-F5344CB8AC3E}">
        <p14:creationId xmlns:p14="http://schemas.microsoft.com/office/powerpoint/2010/main" val="71332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 realizacji projektu ogromną rolę odegrały przewodniki po Erasmusie, które stanowiły bazę wiedzy dla koordynatora. Zaangażowanie nie tylko kadry pedagogicznej, ale także pracowników administracji i obsługi szkoły, było kluczowe dla osiągnięcia oczekiwanych efektów. Wyznaczenie osób odpowiedzialnych za konkretne działania oraz prawidłowa komunikacja z rodzicami i uczniami zapewniły przejrzystość i skuteczność realizacji projektu. Organizacja zebrań informacyjnych oraz jasne zasady rekrutacji pozwoliły na pełne zaangażowanie wszystkich uczestników.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13</a:t>
            </a:fld>
            <a:endParaRPr lang="en-US"/>
          </a:p>
        </p:txBody>
      </p:sp>
    </p:spTree>
    <p:extLst>
      <p:ext uri="{BB962C8B-B14F-4D97-AF65-F5344CB8AC3E}">
        <p14:creationId xmlns:p14="http://schemas.microsoft.com/office/powerpoint/2010/main" val="3389325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Regulamin i rekrutacja</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14</a:t>
            </a:fld>
            <a:endParaRPr lang="en-US"/>
          </a:p>
        </p:txBody>
      </p:sp>
    </p:spTree>
    <p:extLst>
      <p:ext uri="{BB962C8B-B14F-4D97-AF65-F5344CB8AC3E}">
        <p14:creationId xmlns:p14="http://schemas.microsoft.com/office/powerpoint/2010/main" val="4211073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Szkoła zadbała o przejrzystość programu poprzez jasny regulamin rekrutacji, dostępny na stronie internetowej. Powołano komisję rekrutacyjną, a proces rekrutacji oparty był na zasadach równości i włączenia uczniów z mniejszymi szansami. Rodzice byli informowani o wszystkich zasadach projektu, a termin na odwołanie był jasno określony. Projekt nie polegał wyłącznie na mobilności zagranicznej, lecz obejmował różnorodne działania przygotowawcze, takie jak zajęcia językowe, kulturowe i szkolenia BHP.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15</a:t>
            </a:fld>
            <a:endParaRPr lang="en-US"/>
          </a:p>
        </p:txBody>
      </p:sp>
    </p:spTree>
    <p:extLst>
      <p:ext uri="{BB962C8B-B14F-4D97-AF65-F5344CB8AC3E}">
        <p14:creationId xmlns:p14="http://schemas.microsoft.com/office/powerpoint/2010/main" val="421329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Zajęcia przygotowawcze</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16</a:t>
            </a:fld>
            <a:endParaRPr lang="en-US"/>
          </a:p>
        </p:txBody>
      </p:sp>
    </p:spTree>
    <p:extLst>
      <p:ext uri="{BB962C8B-B14F-4D97-AF65-F5344CB8AC3E}">
        <p14:creationId xmlns:p14="http://schemas.microsoft.com/office/powerpoint/2010/main" val="417948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Przed wyjazdem uczniowie uczestniczyli w zajęciach przygotowujących do mobilności, obejmujących naukę języka angielskiego, zajęcia kulturowe oraz szkolenia BHP. Szkoła zorganizowała także spotkania z trenerem umiejętności społecznych, które przygotowały uczniów na dwutygodniowy wyjazd zagraniczny. Regulamin wyjazdu był jasny i dostępny dla wszystkich uczestników, a nauczyciele opiekunowie byli informowani w pierwszej kolejności o wszystkich szczegółach. Dzięki temu uczniowie byli dobrze przygotowani do udziału w projekcie i mogli w pełni skorzystać z jego możliwości.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17</a:t>
            </a:fld>
            <a:endParaRPr lang="en-US"/>
          </a:p>
        </p:txBody>
      </p:sp>
    </p:spTree>
    <p:extLst>
      <p:ext uri="{BB962C8B-B14F-4D97-AF65-F5344CB8AC3E}">
        <p14:creationId xmlns:p14="http://schemas.microsoft.com/office/powerpoint/2010/main" val="3245709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Zadania edukacyjne podczas mobilności</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18</a:t>
            </a:fld>
            <a:endParaRPr lang="en-US"/>
          </a:p>
        </p:txBody>
      </p:sp>
    </p:spTree>
    <p:extLst>
      <p:ext uri="{BB962C8B-B14F-4D97-AF65-F5344CB8AC3E}">
        <p14:creationId xmlns:p14="http://schemas.microsoft.com/office/powerpoint/2010/main" val="1305638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Podczas mobilności uczniowie realizowali program edukacyjny, wykonując plakaty, różnorodne zadania oraz biorąc udział w grach terenowych pod opieką kadry. Uczestniczyli w lekcjach geologii, zadawali i odpowiadali na pytania w języku angielskim, a także prezentowali region, z którego pochodzą oraz historię swojej szkoły. Integracja z rówieśnikami z Grecji pozwoliła uczniom na poznanie nowych kultur i rozwijanie kompetencji interpersonalnych. Dzięki temu mobilność stała się nie tylko okazją do nauki, ale także do budowania międzynarodowych relacji.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19</a:t>
            </a:fld>
            <a:endParaRPr lang="en-US"/>
          </a:p>
        </p:txBody>
      </p:sp>
    </p:spTree>
    <p:extLst>
      <p:ext uri="{BB962C8B-B14F-4D97-AF65-F5344CB8AC3E}">
        <p14:creationId xmlns:p14="http://schemas.microsoft.com/office/powerpoint/2010/main" val="406789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Naszym boiskiem sportowym będzie cała Europa - sztafeta o dobrostan</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a:t>
            </a:fld>
            <a:endParaRPr lang="en-US"/>
          </a:p>
        </p:txBody>
      </p:sp>
    </p:spTree>
    <p:extLst>
      <p:ext uri="{BB962C8B-B14F-4D97-AF65-F5344CB8AC3E}">
        <p14:creationId xmlns:p14="http://schemas.microsoft.com/office/powerpoint/2010/main" val="280099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Aktywność fizyczna i zawody sportowe</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20</a:t>
            </a:fld>
            <a:endParaRPr lang="en-US"/>
          </a:p>
        </p:txBody>
      </p:sp>
    </p:spTree>
    <p:extLst>
      <p:ext uri="{BB962C8B-B14F-4D97-AF65-F5344CB8AC3E}">
        <p14:creationId xmlns:p14="http://schemas.microsoft.com/office/powerpoint/2010/main" val="1600330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Uczniowie brali udział w zawodach sportowych w różnych dziedzinach, takich jak siatkówka czy pływanie. Organizowano gry zespołowe, ćwiczenia na basenie oraz gry terenowe promujące aktywność fizyczną. Dzięki temu uczniowie mogli rozwijać swoje umiejętności sportowe, poprawiać kondycję fizyczną i psychiczną oraz uczyć się zdrowej rywalizacji. Aktywność fizyczna miała pozytywny wpływ na zdrowie uczniów i przyczyniła się do poprawy wyników nauczania z wychowania fizycznego.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21</a:t>
            </a:fld>
            <a:endParaRPr lang="en-US"/>
          </a:p>
        </p:txBody>
      </p:sp>
    </p:spTree>
    <p:extLst>
      <p:ext uri="{BB962C8B-B14F-4D97-AF65-F5344CB8AC3E}">
        <p14:creationId xmlns:p14="http://schemas.microsoft.com/office/powerpoint/2010/main" val="94483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Integracja i poznawanie tradycji</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22</a:t>
            </a:fld>
            <a:endParaRPr lang="en-US"/>
          </a:p>
        </p:txBody>
      </p:sp>
    </p:spTree>
    <p:extLst>
      <p:ext uri="{BB962C8B-B14F-4D97-AF65-F5344CB8AC3E}">
        <p14:creationId xmlns:p14="http://schemas.microsoft.com/office/powerpoint/2010/main" val="306634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Podczas mobilności uczniowie integrowali się z rówieśnikami z Grecji, ucząc się lokalnych tańców i muzyki. Brali udział w paradzie i tańcu w starożytnych strojach greckich, poznawali kulturę i kuchnię Grecji oraz uczestniczyli w wycieczkach do najważniejszych miejsc związanych z historią i kulturą tego kraju. Integracja grupy polsko-greckiej pozwoliła na budowanie trwałych relacji i wzajemne poznawanie tradycji. Dzięki temu uczniowie poszerzyli swoją wiedzę ogólno-kulturową i zdobyli nowe doświadczenia.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23</a:t>
            </a:fld>
            <a:endParaRPr lang="en-US"/>
          </a:p>
        </p:txBody>
      </p:sp>
    </p:spTree>
    <p:extLst>
      <p:ext uri="{BB962C8B-B14F-4D97-AF65-F5344CB8AC3E}">
        <p14:creationId xmlns:p14="http://schemas.microsoft.com/office/powerpoint/2010/main" val="36741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Komunikacja w języku angielskim</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24</a:t>
            </a:fld>
            <a:endParaRPr lang="en-US"/>
          </a:p>
        </p:txBody>
      </p:sp>
    </p:spTree>
    <p:extLst>
      <p:ext uri="{BB962C8B-B14F-4D97-AF65-F5344CB8AC3E}">
        <p14:creationId xmlns:p14="http://schemas.microsoft.com/office/powerpoint/2010/main" val="305104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Uczniowie mieli możliwość używania języka angielskiego w praktyce podczas zakupów, wykonywania zadań konkursowych, gier terenowych oraz rozwiązywania codziennych problemów. Komunikowali się z pracownikami hotelu oraz lokalną społecznością, a także brali udział w lekcjach angielskiego zarówno w polskiej, jak i greckiej szkole. Dzięki temu podnieśli poziom znajomości języka, wzbogacili słownictwo i zwiększyli pewność siebie w zakresie komunikacji. Efekty językowe były widoczne w poprawie wyników nauczania i sukcesach w konkursach.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25</a:t>
            </a:fld>
            <a:endParaRPr lang="en-US"/>
          </a:p>
        </p:txBody>
      </p:sp>
    </p:spTree>
    <p:extLst>
      <p:ext uri="{BB962C8B-B14F-4D97-AF65-F5344CB8AC3E}">
        <p14:creationId xmlns:p14="http://schemas.microsoft.com/office/powerpoint/2010/main" val="314577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Organizacja i standardy Erasmus+</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26</a:t>
            </a:fld>
            <a:endParaRPr lang="en-US"/>
          </a:p>
        </p:txBody>
      </p:sp>
    </p:spTree>
    <p:extLst>
      <p:ext uri="{BB962C8B-B14F-4D97-AF65-F5344CB8AC3E}">
        <p14:creationId xmlns:p14="http://schemas.microsoft.com/office/powerpoint/2010/main" val="1932468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Uczestnicy projektu mieli zapewniony dojazd ekologicznym środkiem transportu, pobyt w hotelu o wysokim standardzie oraz pełne wyżywienie. Szkoła zadbała o opiekę pilota i organizację wycieczek fakultatywnych, co wpisuje się w standardy jakości programu Erasmus+. Działania związane z mobilnościami zostały wdrożone w regularnej pracy szkoły, przynosząc wymierne korzyści dla uczniów, kadry i pracowników. Prawidłowe zarządzanie projektem oraz finansami było kluczowe dla sukcesu i uzyskania akredytacji.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27</a:t>
            </a:fld>
            <a:endParaRPr lang="en-US"/>
          </a:p>
        </p:txBody>
      </p:sp>
    </p:spTree>
    <p:extLst>
      <p:ext uri="{BB962C8B-B14F-4D97-AF65-F5344CB8AC3E}">
        <p14:creationId xmlns:p14="http://schemas.microsoft.com/office/powerpoint/2010/main" val="2573561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Wydarzenia promujące projekt</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28</a:t>
            </a:fld>
            <a:endParaRPr lang="en-US"/>
          </a:p>
        </p:txBody>
      </p:sp>
    </p:spTree>
    <p:extLst>
      <p:ext uri="{BB962C8B-B14F-4D97-AF65-F5344CB8AC3E}">
        <p14:creationId xmlns:p14="http://schemas.microsoft.com/office/powerpoint/2010/main" val="3497922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Szkoła aktywnie upowszechniała projekt Erasmus+ poprzez organizację wydarzeń takich jak wernisaż, podsumowanie projektu z tańcem Zorby oraz grecki poczęstunek. Zapraszano gości, władze lokalne, a także promowano projekt w lokalnej prasie i poprzez ulotki. Dzielono się efektami pracy z lokalną społecznością, zapraszając rodziców uczniów na wydarzenia podsumowujące. Zamówiono banery, worki z logo Erasmus+ i przypinki, które upowszechniały projekt w środowisku lokalnym.</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29</a:t>
            </a:fld>
            <a:endParaRPr lang="en-US"/>
          </a:p>
        </p:txBody>
      </p:sp>
    </p:spTree>
    <p:extLst>
      <p:ext uri="{BB962C8B-B14F-4D97-AF65-F5344CB8AC3E}">
        <p14:creationId xmlns:p14="http://schemas.microsoft.com/office/powerpoint/2010/main" val="236859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6CFD-9A98-9DFA-9C93-5593C4D3F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4A69B-D0BD-98E3-51BD-A09003735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C9E32-A5AC-C592-183C-7A4C3AAF240D}"/>
              </a:ext>
            </a:extLst>
          </p:cNvPr>
          <p:cNvSpPr>
            <a:spLocks noGrp="1"/>
          </p:cNvSpPr>
          <p:nvPr>
            <p:ph type="body" idx="1"/>
          </p:nvPr>
        </p:nvSpPr>
        <p:spPr/>
        <p:txBody>
          <a:bodyPr/>
          <a:lstStyle/>
          <a:p>
            <a:r>
              <a:rPr lang="en-US"/>
              <a:t>
Prezentacja działań Szkoły Podstawowej im. Marii Skłodowskiej-Curie w Pawlikowicach w ramach programu Erasmus+ ukazuje placówkę jako wzór wdrażania i wykorzystywania możliwości europejskich projektów edukacyjnych. Szkoła, pod kierownictwem dyrektor Moniki Kaczmarek, aktywnie uczestniczy w wielu inicjatywach, z których Erasmus+ jest kluczowym elementem rozwoju. Placówka liczy 123 uczniów i 20 nauczycieli, a jej działania są mocno osadzone w lokalnej społeczności. W ostatnich latach szkoła zrealizowała budowę własnej sali gimnastycznej oraz nowoczesnej pracowni językowej, co znacząco podniosło jej atrakcyjność. Prezentacja powstała z myślą o kuratorium, aby podkreślić, że szkoła może być wzorem dla innych placówek w zakresie wdrażania programu Erasmus+. 
 Źródło obrazu: biblioteka zawartości platformy Microsoft 365</a:t>
            </a:r>
          </a:p>
        </p:txBody>
      </p:sp>
      <p:sp>
        <p:nvSpPr>
          <p:cNvPr id="4" name="Slide Number Placeholder 3">
            <a:extLst>
              <a:ext uri="{FF2B5EF4-FFF2-40B4-BE49-F238E27FC236}">
                <a16:creationId xmlns:a16="http://schemas.microsoft.com/office/drawing/2014/main" id="{82D28983-42E3-D4CD-5860-0704B029EAC5}"/>
              </a:ext>
            </a:extLst>
          </p:cNvPr>
          <p:cNvSpPr>
            <a:spLocks noGrp="1"/>
          </p:cNvSpPr>
          <p:nvPr>
            <p:ph type="sldNum" sz="quarter" idx="5"/>
          </p:nvPr>
        </p:nvSpPr>
        <p:spPr/>
        <p:txBody>
          <a:bodyPr/>
          <a:lstStyle/>
          <a:p>
            <a:pPr rtl="0"/>
            <a:fld id="{28C6B470-179D-4B95-8906-D61C195EFD62}" type="slidenum">
              <a:rPr lang="en-US" smtClean="0"/>
              <a:t>3</a:t>
            </a:fld>
            <a:endParaRPr lang="en-US"/>
          </a:p>
        </p:txBody>
      </p:sp>
    </p:spTree>
    <p:extLst>
      <p:ext uri="{BB962C8B-B14F-4D97-AF65-F5344CB8AC3E}">
        <p14:creationId xmlns:p14="http://schemas.microsoft.com/office/powerpoint/2010/main" val="2093571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Rozwój kompetencji cyfrowych</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30</a:t>
            </a:fld>
            <a:endParaRPr lang="en-US"/>
          </a:p>
        </p:txBody>
      </p:sp>
    </p:spTree>
    <p:extLst>
      <p:ext uri="{BB962C8B-B14F-4D97-AF65-F5344CB8AC3E}">
        <p14:creationId xmlns:p14="http://schemas.microsoft.com/office/powerpoint/2010/main" val="232414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Podczas trwania projektu uczniowie rozwijali swoje umiejętności cyfrowe, przygotowując prezentacje i montując filmy promujące szkołę za granicą oraz podsumowujące projekt. Szkoła zadbała o rozwój kompetencji cyfrowych zarówno wśród uczniów, jak i kadry, co wpisuje się w standardy jakości programu Erasmus+. Dzięki temu placówka stała się bardziej nowoczesna i otwarta na nowe technologie, a efekty projektu były szeroko promowane w środowisku lokalnym i międzynarodowym.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31</a:t>
            </a:fld>
            <a:endParaRPr lang="en-US"/>
          </a:p>
        </p:txBody>
      </p:sp>
    </p:spTree>
    <p:extLst>
      <p:ext uri="{BB962C8B-B14F-4D97-AF65-F5344CB8AC3E}">
        <p14:creationId xmlns:p14="http://schemas.microsoft.com/office/powerpoint/2010/main" val="3695449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Analizy, raporty i ankiety</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32</a:t>
            </a:fld>
            <a:endParaRPr lang="en-US"/>
          </a:p>
        </p:txBody>
      </p:sp>
    </p:spTree>
    <p:extLst>
      <p:ext uri="{BB962C8B-B14F-4D97-AF65-F5344CB8AC3E}">
        <p14:creationId xmlns:p14="http://schemas.microsoft.com/office/powerpoint/2010/main" val="79940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 zakończeniu projektu szkoła przeprowadziła szczegółowe analizy, raporty i ankiety wśród uczniów, aby ocenić osiągnięcie celów. Wysoka ocena projektu oraz widoczne efekty skłoniły dyrekcję do napisania wniosku o akredytację. Szkoła znała swoje słabsze strony i wiedziała, co można udoskonalić w kolejnych edycjach. Sprawozdawczość była kluczowa dla uzyskania akredytacji i dalszego rozwoju placówki w ramach programu Erasmus+.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33</a:t>
            </a:fld>
            <a:endParaRPr lang="en-US"/>
          </a:p>
        </p:txBody>
      </p:sp>
    </p:spTree>
    <p:extLst>
      <p:ext uri="{BB962C8B-B14F-4D97-AF65-F5344CB8AC3E}">
        <p14:creationId xmlns:p14="http://schemas.microsoft.com/office/powerpoint/2010/main" val="1209279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47C62-DE40-78CA-04D3-39517FA44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F4976-CBE6-2EFD-653C-0F21FFAE0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D09DF-789B-0B5B-4434-9591053F2908}"/>
              </a:ext>
            </a:extLst>
          </p:cNvPr>
          <p:cNvSpPr>
            <a:spLocks noGrp="1"/>
          </p:cNvSpPr>
          <p:nvPr>
            <p:ph type="body" idx="1"/>
          </p:nvPr>
        </p:nvSpPr>
        <p:spPr/>
        <p:txBody>
          <a:bodyPr/>
          <a:lstStyle/>
          <a:p>
            <a:r>
              <a:rPr lang="en-US"/>
              <a:t>
Po zakończeniu projektu szkoła przeprowadziła szczegółowe analizy, raporty i ankiety wśród uczniów, aby ocenić osiągnięcie celów. Wysoka ocena projektu oraz widoczne efekty skłoniły dyrekcję do napisania wniosku o akredytację. Szkoła znała swoje słabsze strony i wiedziała, co można udoskonalić w kolejnych edycjach. Sprawozdawczość była kluczowa dla uzyskania akredytacji i dalszego rozwoju placówki w ramach programu Erasmus+. 
 Źródło obrazu: biblioteka zawartości platformy Microsoft 365</a:t>
            </a:r>
          </a:p>
        </p:txBody>
      </p:sp>
      <p:sp>
        <p:nvSpPr>
          <p:cNvPr id="4" name="Slide Number Placeholder 3">
            <a:extLst>
              <a:ext uri="{FF2B5EF4-FFF2-40B4-BE49-F238E27FC236}">
                <a16:creationId xmlns:a16="http://schemas.microsoft.com/office/drawing/2014/main" id="{9F1E6C37-F5AE-8305-2B51-6AAECCB7A5B7}"/>
              </a:ext>
            </a:extLst>
          </p:cNvPr>
          <p:cNvSpPr>
            <a:spLocks noGrp="1"/>
          </p:cNvSpPr>
          <p:nvPr>
            <p:ph type="sldNum" sz="quarter" idx="5"/>
          </p:nvPr>
        </p:nvSpPr>
        <p:spPr/>
        <p:txBody>
          <a:bodyPr/>
          <a:lstStyle/>
          <a:p>
            <a:pPr rtl="0"/>
            <a:fld id="{28C6B470-179D-4B95-8906-D61C195EFD62}" type="slidenum">
              <a:rPr lang="en-US" smtClean="0"/>
              <a:t>34</a:t>
            </a:fld>
            <a:endParaRPr lang="en-US"/>
          </a:p>
        </p:txBody>
      </p:sp>
    </p:spTree>
    <p:extLst>
      <p:ext uri="{BB962C8B-B14F-4D97-AF65-F5344CB8AC3E}">
        <p14:creationId xmlns:p14="http://schemas.microsoft.com/office/powerpoint/2010/main" val="2154469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Standardy jakości i wdrażanie działań</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35</a:t>
            </a:fld>
            <a:endParaRPr lang="en-US"/>
          </a:p>
        </p:txBody>
      </p:sp>
    </p:spTree>
    <p:extLst>
      <p:ext uri="{BB962C8B-B14F-4D97-AF65-F5344CB8AC3E}">
        <p14:creationId xmlns:p14="http://schemas.microsoft.com/office/powerpoint/2010/main" val="882481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Szkoła uzyskała akredytację programu Erasmus+ w dziedzinie edukacja szkolna na lata 2025–2027. Akredytacja zobowiązuje placówkę do przestrzegania standardów jakości Erasmusa, takich jak działania nienaruszające równowagi ekologicznej, włączenie i różnorodność, edukacja cyfrowa oraz aktywne uczestnictwo w sieci Erasmus. Szkoła samodzielnie koordynuje i wdraża działania, zapewniając wsparcie dla uczestników i prawidłowe zarządzanie finansami. Uczestnicy nie ponoszą kosztów wyjazdu, a działania związane z mobilnościami są wdrażane w regularnej pracy szkoły.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36</a:t>
            </a:fld>
            <a:endParaRPr lang="en-US"/>
          </a:p>
        </p:txBody>
      </p:sp>
    </p:spTree>
    <p:extLst>
      <p:ext uri="{BB962C8B-B14F-4D97-AF65-F5344CB8AC3E}">
        <p14:creationId xmlns:p14="http://schemas.microsoft.com/office/powerpoint/2010/main" val="2094074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Rozwój językowy, kulturowy i społeczny</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37</a:t>
            </a:fld>
            <a:endParaRPr lang="en-US"/>
          </a:p>
        </p:txBody>
      </p:sp>
    </p:spTree>
    <p:extLst>
      <p:ext uri="{BB962C8B-B14F-4D97-AF65-F5344CB8AC3E}">
        <p14:creationId xmlns:p14="http://schemas.microsoft.com/office/powerpoint/2010/main" val="1541885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Projekt Erasmus+ przyczynił się do podniesienia poziomu znajomości języka angielskiego w zakresie pisma i mowy, rozwoju umiejętności komunikacyjnych oraz zwiększenia pewności siebie uczniów. Uczniowie wzbogacili słownictwo, poprawili wyniki nauczania i osiągnęli sukcesy w konkursach językowych. Projekt wpłynął także na rozwój kompetencji interpersonalnych, współdziałania w grupie oraz poszerzenie wiedzy ogólno-kulturowej. Uczniowie poznali historię, życie i kulturę Grecji, a także podwyższyli sprawność fizyczną i umiejętności zdrowej rywalizacji.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38</a:t>
            </a:fld>
            <a:endParaRPr lang="en-US"/>
          </a:p>
        </p:txBody>
      </p:sp>
    </p:spTree>
    <p:extLst>
      <p:ext uri="{BB962C8B-B14F-4D97-AF65-F5344CB8AC3E}">
        <p14:creationId xmlns:p14="http://schemas.microsoft.com/office/powerpoint/2010/main" val="2797121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5EB1A-5D4F-B6B3-1A4C-46D389092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0B895-7D26-27FE-DB42-1146B57FA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71AAC-6BC6-7741-135B-F4041E946971}"/>
              </a:ext>
            </a:extLst>
          </p:cNvPr>
          <p:cNvSpPr>
            <a:spLocks noGrp="1"/>
          </p:cNvSpPr>
          <p:nvPr>
            <p:ph type="body" idx="1"/>
          </p:nvPr>
        </p:nvSpPr>
        <p:spPr/>
        <p:txBody>
          <a:bodyPr/>
          <a:lstStyle/>
          <a:p>
            <a:r>
              <a:rPr lang="en-US"/>
              <a:t>Rozwój językowy, kulturowy i społeczny</a:t>
            </a:r>
          </a:p>
        </p:txBody>
      </p:sp>
      <p:sp>
        <p:nvSpPr>
          <p:cNvPr id="4" name="Slide Number Placeholder 3">
            <a:extLst>
              <a:ext uri="{FF2B5EF4-FFF2-40B4-BE49-F238E27FC236}">
                <a16:creationId xmlns:a16="http://schemas.microsoft.com/office/drawing/2014/main" id="{2B496A4B-C701-C9B8-8460-E132E542E19C}"/>
              </a:ext>
            </a:extLst>
          </p:cNvPr>
          <p:cNvSpPr>
            <a:spLocks noGrp="1"/>
          </p:cNvSpPr>
          <p:nvPr>
            <p:ph type="sldNum" sz="quarter" idx="5"/>
          </p:nvPr>
        </p:nvSpPr>
        <p:spPr/>
        <p:txBody>
          <a:bodyPr/>
          <a:lstStyle/>
          <a:p>
            <a:pPr rtl="0"/>
            <a:fld id="{28C6B470-179D-4B95-8906-D61C195EFD62}" type="slidenum">
              <a:rPr lang="en-US" smtClean="0"/>
              <a:t>39</a:t>
            </a:fld>
            <a:endParaRPr lang="en-US"/>
          </a:p>
        </p:txBody>
      </p:sp>
    </p:spTree>
    <p:extLst>
      <p:ext uri="{BB962C8B-B14F-4D97-AF65-F5344CB8AC3E}">
        <p14:creationId xmlns:p14="http://schemas.microsoft.com/office/powerpoint/2010/main" val="136672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 pomysłu do działania</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4</a:t>
            </a:fld>
            <a:endParaRPr lang="en-US"/>
          </a:p>
        </p:txBody>
      </p:sp>
    </p:spTree>
    <p:extLst>
      <p:ext uri="{BB962C8B-B14F-4D97-AF65-F5344CB8AC3E}">
        <p14:creationId xmlns:p14="http://schemas.microsoft.com/office/powerpoint/2010/main" val="1950527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57DE-211A-39D5-39AB-4D3772FDC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4E4FD-1634-5899-CB72-95E48DB0A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83B6F-1D1F-B24D-F6AE-2C671F2F089D}"/>
              </a:ext>
            </a:extLst>
          </p:cNvPr>
          <p:cNvSpPr>
            <a:spLocks noGrp="1"/>
          </p:cNvSpPr>
          <p:nvPr>
            <p:ph type="body" idx="1"/>
          </p:nvPr>
        </p:nvSpPr>
        <p:spPr/>
        <p:txBody>
          <a:bodyPr/>
          <a:lstStyle/>
          <a:p>
            <a:r>
              <a:rPr lang="en-US"/>
              <a:t>
Projekt Erasmus+ przyczynił się do podniesienia poziomu znajomości języka angielskiego w zakresie pisma i mowy, rozwoju umiejętności komunikacyjnych oraz zwiększenia pewności siebie uczniów. Uczniowie wzbogacili słownictwo, poprawili wyniki nauczania i osiągnęli sukcesy w konkursach językowych. Projekt wpłynął także na rozwój kompetencji interpersonalnych, współdziałania w grupie oraz poszerzenie wiedzy ogólno-kulturowej. Uczniowie poznali historię, życie i kulturę Grecji, a także podwyższyli sprawność fizyczną i umiejętności zdrowej rywalizacji. 
 Źródło obrazu: biblioteka zawartości platformy Microsoft 365</a:t>
            </a:r>
          </a:p>
        </p:txBody>
      </p:sp>
      <p:sp>
        <p:nvSpPr>
          <p:cNvPr id="4" name="Slide Number Placeholder 3">
            <a:extLst>
              <a:ext uri="{FF2B5EF4-FFF2-40B4-BE49-F238E27FC236}">
                <a16:creationId xmlns:a16="http://schemas.microsoft.com/office/drawing/2014/main" id="{F3ED47F3-1FBF-1780-0DEC-5FE287ECD853}"/>
              </a:ext>
            </a:extLst>
          </p:cNvPr>
          <p:cNvSpPr>
            <a:spLocks noGrp="1"/>
          </p:cNvSpPr>
          <p:nvPr>
            <p:ph type="sldNum" sz="quarter" idx="5"/>
          </p:nvPr>
        </p:nvSpPr>
        <p:spPr/>
        <p:txBody>
          <a:bodyPr/>
          <a:lstStyle/>
          <a:p>
            <a:pPr rtl="0"/>
            <a:fld id="{28C6B470-179D-4B95-8906-D61C195EFD62}" type="slidenum">
              <a:rPr lang="en-US" smtClean="0"/>
              <a:t>40</a:t>
            </a:fld>
            <a:endParaRPr lang="en-US"/>
          </a:p>
        </p:txBody>
      </p:sp>
    </p:spTree>
    <p:extLst>
      <p:ext uri="{BB962C8B-B14F-4D97-AF65-F5344CB8AC3E}">
        <p14:creationId xmlns:p14="http://schemas.microsoft.com/office/powerpoint/2010/main" val="94128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Trwałe rezultaty i podziękowania</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41</a:t>
            </a:fld>
            <a:endParaRPr lang="en-US"/>
          </a:p>
        </p:txBody>
      </p:sp>
    </p:spTree>
    <p:extLst>
      <p:ext uri="{BB962C8B-B14F-4D97-AF65-F5344CB8AC3E}">
        <p14:creationId xmlns:p14="http://schemas.microsoft.com/office/powerpoint/2010/main" val="2647235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Realizacja projektu Erasmus+ znacząco przyczyniła się do podniesienia jakości pracy Szkoły Podstawowej w Pawlikowicach. Cele projektu zostały zrealizowane, a wypracowane rezultaty są trwałe i stanowią wzór dla innych placówek. Dyrekcja składa podziękowania zespołowi projektowemu, którego zaangażowanie i kreatywność sprawiają, że szkoła stale rozwija się i realizuje nowe pomysły. Prezentacja kończy się podziękowaniem dla wszystkich uczestników i zachętą do dalszego wdrażania najlepszych praktyk programu Erasmus+.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42</a:t>
            </a:fld>
            <a:endParaRPr lang="en-US"/>
          </a:p>
        </p:txBody>
      </p:sp>
    </p:spTree>
    <p:extLst>
      <p:ext uri="{BB962C8B-B14F-4D97-AF65-F5344CB8AC3E}">
        <p14:creationId xmlns:p14="http://schemas.microsoft.com/office/powerpoint/2010/main" val="479434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B7D0-A762-E9E2-E1C9-294ADB707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3552D-28D5-743E-8836-D50E8B8B4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12A78-DBC5-5E85-5EE5-D6CB67A2AD97}"/>
              </a:ext>
            </a:extLst>
          </p:cNvPr>
          <p:cNvSpPr>
            <a:spLocks noGrp="1"/>
          </p:cNvSpPr>
          <p:nvPr>
            <p:ph type="body" idx="1"/>
          </p:nvPr>
        </p:nvSpPr>
        <p:spPr/>
        <p:txBody>
          <a:bodyPr/>
          <a:lstStyle/>
          <a:p>
            <a:r>
              <a:rPr lang="en-US"/>
              <a:t>
Realizacja projektu Erasmus+ znacząco przyczyniła się do podniesienia jakości pracy Szkoły Podstawowej w Pawlikowicach. Cele projektu zostały zrealizowane, a wypracowane rezultaty są trwałe i stanowią wzór dla innych placówek. Dyrekcja składa podziękowania zespołowi projektowemu, którego zaangażowanie i kreatywność sprawiają, że szkoła stale rozwija się i realizuje nowe pomysły. Prezentacja kończy się podziękowaniem dla wszystkich uczestników i zachętą do dalszego wdrażania najlepszych praktyk programu Erasmus+. 
 Źródło obrazu: biblioteka zawartości platformy Microsoft 365</a:t>
            </a:r>
          </a:p>
        </p:txBody>
      </p:sp>
      <p:sp>
        <p:nvSpPr>
          <p:cNvPr id="4" name="Slide Number Placeholder 3">
            <a:extLst>
              <a:ext uri="{FF2B5EF4-FFF2-40B4-BE49-F238E27FC236}">
                <a16:creationId xmlns:a16="http://schemas.microsoft.com/office/drawing/2014/main" id="{20651D09-FE74-FE39-71D7-820E480D0013}"/>
              </a:ext>
            </a:extLst>
          </p:cNvPr>
          <p:cNvSpPr>
            <a:spLocks noGrp="1"/>
          </p:cNvSpPr>
          <p:nvPr>
            <p:ph type="sldNum" sz="quarter" idx="5"/>
          </p:nvPr>
        </p:nvSpPr>
        <p:spPr/>
        <p:txBody>
          <a:bodyPr/>
          <a:lstStyle/>
          <a:p>
            <a:pPr rtl="0"/>
            <a:fld id="{28C6B470-179D-4B95-8906-D61C195EFD62}" type="slidenum">
              <a:rPr lang="en-US" smtClean="0"/>
              <a:t>43</a:t>
            </a:fld>
            <a:endParaRPr lang="en-US"/>
          </a:p>
        </p:txBody>
      </p:sp>
    </p:spTree>
    <p:extLst>
      <p:ext uri="{BB962C8B-B14F-4D97-AF65-F5344CB8AC3E}">
        <p14:creationId xmlns:p14="http://schemas.microsoft.com/office/powerpoint/2010/main" val="237550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A95F0-29EC-D507-EC11-639AD7B83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461BF-DD0B-0719-8985-14AB3385A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35D40-C901-ED1B-50B2-9AE9E240F4CB}"/>
              </a:ext>
            </a:extLst>
          </p:cNvPr>
          <p:cNvSpPr>
            <a:spLocks noGrp="1"/>
          </p:cNvSpPr>
          <p:nvPr>
            <p:ph type="body" idx="1"/>
          </p:nvPr>
        </p:nvSpPr>
        <p:spPr/>
        <p:txBody>
          <a:bodyPr/>
          <a:lstStyle/>
          <a:p>
            <a:r>
              <a:rPr lang="en-US"/>
              <a:t>
Prezentacja działań Szkoły Podstawowej im. Marii Skłodowskiej-Curie w Pawlikowicach w ramach programu Erasmus+ ukazuje placówkę jako wzór wdrażania i wykorzystywania możliwości europejskich projektów edukacyjnych. Szkoła, pod kierownictwem dyrektor Moniki Kaczmarek, aktywnie uczestniczy w wielu inicjatywach, z których Erasmus+ jest kluczowym elementem rozwoju. Placówka liczy 123 uczniów i 20 nauczycieli, a jej działania są mocno osadzone w lokalnej społeczności. W ostatnich latach szkoła zrealizowała budowę własnej sali gimnastycznej oraz nowoczesnej pracowni językowej, co znacząco podniosło jej atrakcyjność. Prezentacja powstała z myślą o kuratorium, aby podkreślić, że szkoła może być wzorem dla innych placówek w zakresie wdrażania programu Erasmus+. 
 Źródło obrazu: biblioteka zawartości platformy Microsoft 365</a:t>
            </a:r>
          </a:p>
        </p:txBody>
      </p:sp>
      <p:sp>
        <p:nvSpPr>
          <p:cNvPr id="4" name="Slide Number Placeholder 3">
            <a:extLst>
              <a:ext uri="{FF2B5EF4-FFF2-40B4-BE49-F238E27FC236}">
                <a16:creationId xmlns:a16="http://schemas.microsoft.com/office/drawing/2014/main" id="{BF16402D-7919-68F2-012A-E5F8620ED583}"/>
              </a:ext>
            </a:extLst>
          </p:cNvPr>
          <p:cNvSpPr>
            <a:spLocks noGrp="1"/>
          </p:cNvSpPr>
          <p:nvPr>
            <p:ph type="sldNum" sz="quarter" idx="5"/>
          </p:nvPr>
        </p:nvSpPr>
        <p:spPr/>
        <p:txBody>
          <a:bodyPr/>
          <a:lstStyle/>
          <a:p>
            <a:pPr rtl="0"/>
            <a:fld id="{28C6B470-179D-4B95-8906-D61C195EFD62}" type="slidenum">
              <a:rPr lang="en-US" smtClean="0"/>
              <a:t>5</a:t>
            </a:fld>
            <a:endParaRPr lang="en-US"/>
          </a:p>
        </p:txBody>
      </p:sp>
    </p:spTree>
    <p:extLst>
      <p:ext uri="{BB962C8B-B14F-4D97-AF65-F5344CB8AC3E}">
        <p14:creationId xmlns:p14="http://schemas.microsoft.com/office/powerpoint/2010/main" val="246773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Diagnoza potrzeb szkoły</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6</a:t>
            </a:fld>
            <a:endParaRPr lang="en-US"/>
          </a:p>
        </p:txBody>
      </p:sp>
    </p:spTree>
    <p:extLst>
      <p:ext uri="{BB962C8B-B14F-4D97-AF65-F5344CB8AC3E}">
        <p14:creationId xmlns:p14="http://schemas.microsoft.com/office/powerpoint/2010/main" val="104545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Analiza SWOT była kluczowym narzędziem w określeniu kierunków rozwoju szkoły. Pozwoliła zidentyfikować mocne strony, takie jak zaangażowanie kadry i lokalnej społeczności, oraz słabe strony, np. ograniczona odwaga uczniów i brak sali gimnastycznej. Dzięki temu szkoła mogła zaplanować działania odpowiadające na rzeczywiste potrzeby, co przełożyło się na skuteczne wdrożenie projektu Erasmus+. Diagnoza umożliwiła także określenie celów związanych z podniesieniem kompetencji cyfrowych, językowych i społecznych uczniów.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7</a:t>
            </a:fld>
            <a:endParaRPr lang="en-US"/>
          </a:p>
        </p:txBody>
      </p:sp>
    </p:spTree>
    <p:extLst>
      <p:ext uri="{BB962C8B-B14F-4D97-AF65-F5344CB8AC3E}">
        <p14:creationId xmlns:p14="http://schemas.microsoft.com/office/powerpoint/2010/main" val="210613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Naszym boiskiem sportowym będzie cała Europa</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8</a:t>
            </a:fld>
            <a:endParaRPr lang="en-US"/>
          </a:p>
        </p:txBody>
      </p:sp>
    </p:spTree>
    <p:extLst>
      <p:ext uri="{BB962C8B-B14F-4D97-AF65-F5344CB8AC3E}">
        <p14:creationId xmlns:p14="http://schemas.microsoft.com/office/powerpoint/2010/main" val="89571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Pierwszy projekt mobilności krótkoterminowej nosił tytuł „Naszym boiskiem sportowym będzie cała Europa. Sztafeta o dobrostan”. Głównym celem było rozwijanie aktywności ruchowej uczniów, a także podniesienie kompetencji cyfrowych i językowych. Projekt powstał w momencie budowy nowej sali gimnastycznej, co pozwoliło uczniom na lepszy dostęp do aktywności fizycznej. Dodatkowo, projekt miał na celu integrację uczniów, rozwijanie umiejętności społecznych oraz promowanie zdrowego stylu życia. Dzięki temu szkoła mogła zaoferować uczniom nowe możliwości rozwoju i budować pozytywny wizerunek placówki. 
 Źródło obrazu: biblioteka zawartości platformy Microsoft 365</a:t>
            </a:r>
          </a:p>
        </p:txBody>
      </p:sp>
      <p:sp>
        <p:nvSpPr>
          <p:cNvPr id="4" name="Slide Number Placeholder 3"/>
          <p:cNvSpPr>
            <a:spLocks noGrp="1"/>
          </p:cNvSpPr>
          <p:nvPr>
            <p:ph type="sldNum" sz="quarter" idx="5"/>
          </p:nvPr>
        </p:nvSpPr>
        <p:spPr/>
        <p:txBody>
          <a:bodyPr/>
          <a:lstStyle/>
          <a:p>
            <a:pPr rtl="0"/>
            <a:fld id="{28C6B470-179D-4B95-8906-D61C195EFD62}" type="slidenum">
              <a:rPr lang="en-US" smtClean="0"/>
              <a:t>9</a:t>
            </a:fld>
            <a:endParaRPr lang="en-US"/>
          </a:p>
        </p:txBody>
      </p:sp>
    </p:spTree>
    <p:extLst>
      <p:ext uri="{BB962C8B-B14F-4D97-AF65-F5344CB8AC3E}">
        <p14:creationId xmlns:p14="http://schemas.microsoft.com/office/powerpoint/2010/main" val="4155248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a:xfrm>
            <a:off x="2692397" y="5037663"/>
            <a:ext cx="5214635" cy="279400"/>
          </a:xfrm>
        </p:spPr>
        <p:txBody>
          <a:bodyPr/>
          <a:lstStyle/>
          <a:p>
            <a:pPr rtl="0"/>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rtl="0"/>
            <a:fld id="{7DF5BAF5-ABAB-4575-8E56-D109A3D17F9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099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6" name="Footer Placeholder 5"/>
          <p:cNvSpPr>
            <a:spLocks noGrp="1"/>
          </p:cNvSpPr>
          <p:nvPr>
            <p:ph type="ftr" sz="quarter" idx="11"/>
          </p:nvPr>
        </p:nvSpPr>
        <p:spPr/>
        <p:txBody>
          <a:bodyPr/>
          <a:lstStyle/>
          <a:p>
            <a:pPr rtl="0"/>
            <a:endParaRPr lang="en-US"/>
          </a:p>
        </p:txBody>
      </p:sp>
      <p:sp>
        <p:nvSpPr>
          <p:cNvPr id="7" name="Slide Number Placeholder 6"/>
          <p:cNvSpPr>
            <a:spLocks noGrp="1"/>
          </p:cNvSpPr>
          <p:nvPr>
            <p:ph type="sldNum" sz="quarter" idx="12"/>
          </p:nvPr>
        </p:nvSpPr>
        <p:spPr/>
        <p:txBody>
          <a:bodyPr/>
          <a:lstStyle/>
          <a:p>
            <a:pPr rtl="0"/>
            <a:fld id="{7DF5BAF5-ABAB-4575-8E56-D109A3D17F9F}" type="slidenum">
              <a:rPr lang="en-US" smtClean="0"/>
              <a:t>‹#›</a:t>
            </a:fld>
            <a:endParaRPr lang="en-US"/>
          </a:p>
        </p:txBody>
      </p:sp>
    </p:spTree>
    <p:extLst>
      <p:ext uri="{BB962C8B-B14F-4D97-AF65-F5344CB8AC3E}">
        <p14:creationId xmlns:p14="http://schemas.microsoft.com/office/powerpoint/2010/main" val="288406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26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84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spTree>
    <p:extLst>
      <p:ext uri="{BB962C8B-B14F-4D97-AF65-F5344CB8AC3E}">
        <p14:creationId xmlns:p14="http://schemas.microsoft.com/office/powerpoint/2010/main" val="2446797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8584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358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7369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931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lan 2">
    <p:spTree>
      <p:nvGrpSpPr>
        <p:cNvPr id="1" name=""/>
        <p:cNvGrpSpPr/>
        <p:nvPr/>
      </p:nvGrpSpPr>
      <p:grpSpPr>
        <a:xfrm>
          <a:off x="0" y="0"/>
          <a:ext cx="0" cy="0"/>
          <a:chOff x="0" y="0"/>
          <a:chExt cx="0" cy="0"/>
        </a:xfrm>
      </p:grpSpPr>
      <p:sp>
        <p:nvSpPr>
          <p:cNvPr id="3" name="Data — symbol zastępczy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24/02/2025</a:t>
            </a:r>
          </a:p>
        </p:txBody>
      </p:sp>
      <p:sp>
        <p:nvSpPr>
          <p:cNvPr id="4" name="Stopka — symbol zastępczy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pl"/>
              <a:t>Przykładowy tekst stopki</a:t>
            </a:r>
          </a:p>
        </p:txBody>
      </p:sp>
      <p:sp>
        <p:nvSpPr>
          <p:cNvPr id="5" name="Numer slajdu — symbol zastępczy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
        <p:nvSpPr>
          <p:cNvPr id="6" name="Obraz — symbol zastępczy 10">
            <a:extLst>
              <a:ext uri="{FF2B5EF4-FFF2-40B4-BE49-F238E27FC236}">
                <a16:creationId xmlns:a16="http://schemas.microsoft.com/office/drawing/2014/main" id="{E4B52E79-E470-1B1A-EADF-94DA7253B328}"/>
              </a:ext>
            </a:extLst>
          </p:cNvPr>
          <p:cNvSpPr>
            <a:spLocks noGrp="1"/>
          </p:cNvSpPr>
          <p:nvPr>
            <p:ph type="pic" sz="quarter" idx="14"/>
          </p:nvPr>
        </p:nvSpPr>
        <p:spPr>
          <a:xfrm>
            <a:off x="7315200" y="0"/>
            <a:ext cx="4876800" cy="6858000"/>
          </a:xfrm>
          <a:blipFill dpi="0" rotWithShape="1">
            <a:blip r:embed="rId2">
              <a:alphaModFix amt="80000"/>
            </a:blip>
            <a:srcRect/>
            <a:stretch>
              <a:fillRect l="-20038" r="-15212"/>
            </a:stretch>
          </a:blipFill>
        </p:spPr>
        <p:txBody>
          <a:bodyPr rtlCol="0"/>
          <a:lstStyle/>
          <a:p>
            <a:pPr rtl="0"/>
            <a:r>
              <a:rPr lang="pl"/>
              <a:t>Kliknij ikonę, aby dodać obraz</a:t>
            </a:r>
          </a:p>
        </p:txBody>
      </p:sp>
      <p:sp>
        <p:nvSpPr>
          <p:cNvPr id="7" name="Zawartość — symbol zastępczy 6">
            <a:extLst>
              <a:ext uri="{FF2B5EF4-FFF2-40B4-BE49-F238E27FC236}">
                <a16:creationId xmlns:a16="http://schemas.microsoft.com/office/drawing/2014/main" id="{28C8B19A-6FC1-2B71-0BFB-9274CBF396B9}"/>
              </a:ext>
            </a:extLst>
          </p:cNvPr>
          <p:cNvSpPr>
            <a:spLocks noGrp="1"/>
          </p:cNvSpPr>
          <p:nvPr>
            <p:ph sz="quarter" idx="13"/>
          </p:nvPr>
        </p:nvSpPr>
        <p:spPr>
          <a:xfrm>
            <a:off x="1088136" y="2651760"/>
            <a:ext cx="5749392" cy="3694176"/>
          </a:xfrm>
        </p:spPr>
        <p:txBody>
          <a:bodyPr rtlCol="0">
            <a:normAutofit/>
          </a:bodyPr>
          <a:lstStyle>
            <a:lvl1pPr marL="342900" indent="-342900">
              <a:buFont typeface="System Font Regular"/>
              <a:buChar char="-"/>
              <a:defRPr sz="2000"/>
            </a:lvl1pPr>
            <a:lvl2pPr>
              <a:defRPr sz="1800"/>
            </a:lvl2pPr>
            <a:lvl3pPr>
              <a:defRPr sz="1600"/>
            </a:lvl3pPr>
            <a:lvl4pPr>
              <a:defRPr sz="1400"/>
            </a:lvl4pPr>
            <a:lvl5pPr>
              <a:defRPr sz="1200"/>
            </a:lvl5pPr>
          </a:lstStyle>
          <a:p>
            <a:pPr lvl="0" rtl="0"/>
            <a:r>
              <a:rPr lang="pl"/>
              <a:t>Kliknij, aby edytować style wzorców tekstu</a:t>
            </a:r>
          </a:p>
          <a:p>
            <a:pPr lvl="1" rtl="0"/>
            <a:r>
              <a:rPr lang="pl"/>
              <a:t>Drugi poziom</a:t>
            </a:r>
          </a:p>
          <a:p>
            <a:pPr lvl="2" rtl="0"/>
            <a:r>
              <a:rPr lang="pl"/>
              <a:t>Trzeci poziom</a:t>
            </a:r>
          </a:p>
          <a:p>
            <a:pPr lvl="3" rtl="0"/>
            <a:r>
              <a:rPr lang="pl"/>
              <a:t>Czwarty poziom</a:t>
            </a:r>
          </a:p>
          <a:p>
            <a:pPr lvl="4" rtl="0"/>
            <a:r>
              <a:rPr lang="pl"/>
              <a:t>Piąty poziom</a:t>
            </a:r>
          </a:p>
        </p:txBody>
      </p:sp>
      <p:sp>
        <p:nvSpPr>
          <p:cNvPr id="2" name="Tytuł 1">
            <a:extLst>
              <a:ext uri="{FF2B5EF4-FFF2-40B4-BE49-F238E27FC236}">
                <a16:creationId xmlns:a16="http://schemas.microsoft.com/office/drawing/2014/main" id="{4E4019F8-742E-9EEF-F591-C9666AC32AF1}"/>
              </a:ext>
            </a:extLst>
          </p:cNvPr>
          <p:cNvSpPr>
            <a:spLocks noGrp="1"/>
          </p:cNvSpPr>
          <p:nvPr>
            <p:ph type="title"/>
          </p:nvPr>
        </p:nvSpPr>
        <p:spPr>
          <a:xfrm>
            <a:off x="1088136" y="1088136"/>
            <a:ext cx="5749392" cy="1554480"/>
          </a:xfrm>
        </p:spPr>
        <p:txBody>
          <a:bodyPr rtlCol="0" anchor="t" anchorCtr="0">
            <a:normAutofit/>
          </a:bodyPr>
          <a:lstStyle>
            <a:lvl1pPr>
              <a:defRPr sz="4400"/>
            </a:lvl1pPr>
          </a:lstStyle>
          <a:p>
            <a:pPr rtl="0"/>
            <a:r>
              <a:rPr lang="pl"/>
              <a:t>Kliknij, aby edytować styl wzorca tytułu</a:t>
            </a:r>
            <a:endParaRPr lang="en-US" dirty="0"/>
          </a:p>
        </p:txBody>
      </p:sp>
    </p:spTree>
    <p:extLst>
      <p:ext uri="{BB962C8B-B14F-4D97-AF65-F5344CB8AC3E}">
        <p14:creationId xmlns:p14="http://schemas.microsoft.com/office/powerpoint/2010/main" val="2251418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uża liczba 2">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rtlCol="0"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l"/>
              <a:t>Kliknij, aby edytować styl wzorca podtytułu</a:t>
            </a:r>
            <a:endParaRPr lang="en-US" dirty="0"/>
          </a:p>
        </p:txBody>
      </p:sp>
      <p:sp>
        <p:nvSpPr>
          <p:cNvPr id="4" name="Data — symbol zastępczy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24/02/2025</a:t>
            </a:r>
          </a:p>
        </p:txBody>
      </p:sp>
      <p:sp>
        <p:nvSpPr>
          <p:cNvPr id="5" name="Stopka — symbol zastępczy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pl"/>
              <a:t>Przykładowy tekst stopki</a:t>
            </a:r>
          </a:p>
        </p:txBody>
      </p:sp>
      <p:sp>
        <p:nvSpPr>
          <p:cNvPr id="6" name="Numer slajdu — symbol zastępczy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a:t>‹#›</a:t>
            </a:fld>
            <a:endParaRPr lang="en-US" dirty="0"/>
          </a:p>
        </p:txBody>
      </p:sp>
      <p:sp>
        <p:nvSpPr>
          <p:cNvPr id="2" name="Tytuł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rtlCol="0" anchor="b">
            <a:normAutofit/>
          </a:bodyPr>
          <a:lstStyle>
            <a:lvl1pPr algn="ctr">
              <a:defRPr sz="23200">
                <a:solidFill>
                  <a:schemeClr val="tx1"/>
                </a:solidFill>
              </a:defRPr>
            </a:lvl1pPr>
          </a:lstStyle>
          <a:p>
            <a:pPr rtl="0"/>
            <a:r>
              <a:rPr lang="pl"/>
              <a:t>##%</a:t>
            </a:r>
          </a:p>
        </p:txBody>
      </p:sp>
    </p:spTree>
    <p:extLst>
      <p:ext uri="{BB962C8B-B14F-4D97-AF65-F5344CB8AC3E}">
        <p14:creationId xmlns:p14="http://schemas.microsoft.com/office/powerpoint/2010/main" val="161066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spTree>
    <p:extLst>
      <p:ext uri="{BB962C8B-B14F-4D97-AF65-F5344CB8AC3E}">
        <p14:creationId xmlns:p14="http://schemas.microsoft.com/office/powerpoint/2010/main" val="3404134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5" name="Footer Placeholder 4"/>
          <p:cNvSpPr>
            <a:spLocks noGrp="1"/>
          </p:cNvSpPr>
          <p:nvPr>
            <p:ph type="ftr" sz="quarter" idx="11"/>
          </p:nvPr>
        </p:nvSpPr>
        <p:spPr/>
        <p:txBody>
          <a:bodyPr/>
          <a:lstStyle/>
          <a:p>
            <a:pPr rtl="0"/>
            <a:endParaRPr lang="en-US"/>
          </a:p>
        </p:txBody>
      </p:sp>
      <p:sp>
        <p:nvSpPr>
          <p:cNvPr id="6" name="Slide Number Placeholder 5"/>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02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6" name="Footer Placeholder 5"/>
          <p:cNvSpPr>
            <a:spLocks noGrp="1"/>
          </p:cNvSpPr>
          <p:nvPr>
            <p:ph type="ftr" sz="quarter" idx="11"/>
          </p:nvPr>
        </p:nvSpPr>
        <p:spPr/>
        <p:txBody>
          <a:bodyPr/>
          <a:lstStyle/>
          <a:p>
            <a:pPr rtl="0"/>
            <a:endParaRPr lang="en-US"/>
          </a:p>
        </p:txBody>
      </p:sp>
      <p:sp>
        <p:nvSpPr>
          <p:cNvPr id="7" name="Slide Number Placeholder 6"/>
          <p:cNvSpPr>
            <a:spLocks noGrp="1"/>
          </p:cNvSpPr>
          <p:nvPr>
            <p:ph type="sldNum" sz="quarter" idx="12"/>
          </p:nvPr>
        </p:nvSpPr>
        <p:spPr/>
        <p:txBody>
          <a:bodyPr/>
          <a:lstStyle/>
          <a:p>
            <a:pPr rtl="0"/>
            <a:fld id="{7DF5BAF5-ABAB-4575-8E56-D109A3D17F9F}" type="slidenum">
              <a:rPr lang="en-US" smtClean="0"/>
              <a:t>‹#›</a:t>
            </a:fld>
            <a:endParaRPr lang="en-US"/>
          </a:p>
        </p:txBody>
      </p:sp>
    </p:spTree>
    <p:extLst>
      <p:ext uri="{BB962C8B-B14F-4D97-AF65-F5344CB8AC3E}">
        <p14:creationId xmlns:p14="http://schemas.microsoft.com/office/powerpoint/2010/main" val="108117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8" name="Footer Placeholder 7"/>
          <p:cNvSpPr>
            <a:spLocks noGrp="1"/>
          </p:cNvSpPr>
          <p:nvPr>
            <p:ph type="ftr" sz="quarter" idx="11"/>
          </p:nvPr>
        </p:nvSpPr>
        <p:spPr/>
        <p:txBody>
          <a:bodyPr/>
          <a:lstStyle/>
          <a:p>
            <a:pPr rtl="0"/>
            <a:endParaRPr lang="en-US"/>
          </a:p>
        </p:txBody>
      </p:sp>
      <p:sp>
        <p:nvSpPr>
          <p:cNvPr id="9" name="Slide Number Placeholder 8"/>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0628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4" name="Footer Placeholder 3"/>
          <p:cNvSpPr>
            <a:spLocks noGrp="1"/>
          </p:cNvSpPr>
          <p:nvPr>
            <p:ph type="ftr" sz="quarter" idx="11"/>
          </p:nvPr>
        </p:nvSpPr>
        <p:spPr/>
        <p:txBody>
          <a:bodyPr/>
          <a:lstStyle/>
          <a:p>
            <a:pPr rtl="0"/>
            <a:endParaRPr lang="en-US"/>
          </a:p>
        </p:txBody>
      </p:sp>
      <p:sp>
        <p:nvSpPr>
          <p:cNvPr id="5" name="Slide Number Placeholder 4"/>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329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3" name="Footer Placeholder 2"/>
          <p:cNvSpPr>
            <a:spLocks noGrp="1"/>
          </p:cNvSpPr>
          <p:nvPr>
            <p:ph type="ftr" sz="quarter" idx="11"/>
          </p:nvPr>
        </p:nvSpPr>
        <p:spPr/>
        <p:txBody>
          <a:bodyPr/>
          <a:lstStyle/>
          <a:p>
            <a:pPr rtl="0"/>
            <a:endParaRPr lang="en-US"/>
          </a:p>
        </p:txBody>
      </p:sp>
      <p:sp>
        <p:nvSpPr>
          <p:cNvPr id="4" name="Slide Number Placeholder 3"/>
          <p:cNvSpPr>
            <a:spLocks noGrp="1"/>
          </p:cNvSpPr>
          <p:nvPr>
            <p:ph type="sldNum" sz="quarter" idx="12"/>
          </p:nvPr>
        </p:nvSpPr>
        <p:spPr/>
        <p:txBody>
          <a:bodyPr/>
          <a:lstStyle/>
          <a:p>
            <a:pPr rtl="0"/>
            <a:fld id="{7DF5BAF5-ABAB-4575-8E56-D109A3D17F9F}" type="slidenum">
              <a:rPr lang="en-US" smtClean="0"/>
              <a:t>‹#›</a:t>
            </a:fld>
            <a:endParaRPr lang="en-US"/>
          </a:p>
        </p:txBody>
      </p:sp>
    </p:spTree>
    <p:extLst>
      <p:ext uri="{BB962C8B-B14F-4D97-AF65-F5344CB8AC3E}">
        <p14:creationId xmlns:p14="http://schemas.microsoft.com/office/powerpoint/2010/main" val="37598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6" name="Footer Placeholder 5"/>
          <p:cNvSpPr>
            <a:spLocks noGrp="1"/>
          </p:cNvSpPr>
          <p:nvPr>
            <p:ph type="ftr" sz="quarter" idx="11"/>
          </p:nvPr>
        </p:nvSpPr>
        <p:spPr/>
        <p:txBody>
          <a:bodyPr/>
          <a:lstStyle/>
          <a:p>
            <a:pPr rtl="0"/>
            <a:endParaRPr lang="en-US"/>
          </a:p>
        </p:txBody>
      </p:sp>
      <p:sp>
        <p:nvSpPr>
          <p:cNvPr id="7" name="Slide Number Placeholder 6"/>
          <p:cNvSpPr>
            <a:spLocks noGrp="1"/>
          </p:cNvSpPr>
          <p:nvPr>
            <p:ph type="sldNum" sz="quarter" idx="12"/>
          </p:nvPr>
        </p:nvSpPr>
        <p:spPr/>
        <p:txBody>
          <a:bodyPr/>
          <a:lstStyle/>
          <a:p>
            <a:pPr rtl="0"/>
            <a:fld id="{7DF5BAF5-ABAB-4575-8E56-D109A3D17F9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81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2ABAD28B-DD56-4B56-883A-96608C765E28}" type="datetimeFigureOut">
              <a:rPr lang="en-US" smtClean="0"/>
              <a:t>4/22/2026</a:t>
            </a:fld>
            <a:endParaRPr lang="en-US"/>
          </a:p>
        </p:txBody>
      </p:sp>
      <p:sp>
        <p:nvSpPr>
          <p:cNvPr id="6" name="Footer Placeholder 5"/>
          <p:cNvSpPr>
            <a:spLocks noGrp="1"/>
          </p:cNvSpPr>
          <p:nvPr>
            <p:ph type="ftr" sz="quarter" idx="11"/>
          </p:nvPr>
        </p:nvSpPr>
        <p:spPr/>
        <p:txBody>
          <a:bodyPr/>
          <a:lstStyle/>
          <a:p>
            <a:pPr rtl="0"/>
            <a:endParaRPr lang="en-US"/>
          </a:p>
        </p:txBody>
      </p:sp>
      <p:sp>
        <p:nvSpPr>
          <p:cNvPr id="7" name="Slide Number Placeholder 6"/>
          <p:cNvSpPr>
            <a:spLocks noGrp="1"/>
          </p:cNvSpPr>
          <p:nvPr>
            <p:ph type="sldNum" sz="quarter" idx="12"/>
          </p:nvPr>
        </p:nvSpPr>
        <p:spPr/>
        <p:txBody>
          <a:bodyPr/>
          <a:lstStyle/>
          <a:p>
            <a:pPr rtl="0"/>
            <a:fld id="{7DF5BAF5-ABAB-4575-8E56-D109A3D17F9F}" type="slidenum">
              <a:rPr lang="en-US" smtClean="0"/>
              <a:t>‹#›</a:t>
            </a:fld>
            <a:endParaRPr lang="en-US"/>
          </a:p>
        </p:txBody>
      </p:sp>
    </p:spTree>
    <p:extLst>
      <p:ext uri="{BB962C8B-B14F-4D97-AF65-F5344CB8AC3E}">
        <p14:creationId xmlns:p14="http://schemas.microsoft.com/office/powerpoint/2010/main" val="60812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pl-PL"/>
            </a:p>
          </p:txBody>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2ABAD28B-DD56-4B56-883A-96608C765E28}" type="datetimeFigureOut">
              <a:rPr lang="en-US" smtClean="0"/>
              <a:t>4/22/2026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7DF5BAF5-ABAB-4575-8E56-D109A3D17F9F}" type="slidenum">
              <a:rPr lang="en-US" smtClean="0"/>
              <a:t>‹#›</a:t>
            </a:fld>
            <a:endParaRPr lang="en-US"/>
          </a:p>
        </p:txBody>
      </p:sp>
      <p:cxnSp>
        <p:nvCxnSpPr>
          <p:cNvPr id="12" name="Łącznik prosty 7">
            <a:extLst>
              <a:ext uri="{FF2B5EF4-FFF2-40B4-BE49-F238E27FC236}">
                <a16:creationId xmlns:a16="http://schemas.microsoft.com/office/drawing/2014/main" id="{8FBCFC41-C247-CD82-ED7B-81D0610DAB0E}"/>
              </a:ext>
              <a:ext uri="{C183D7F6-B498-43B3-948B-1728B52AA6E4}">
                <adec:decorative xmlns:adec="http://schemas.microsoft.com/office/drawing/2017/decorative" xmlns="" val="1"/>
              </a:ext>
            </a:extLst>
          </p:cNvPr>
          <p:cNvCxnSpPr>
            <a:cxnSpLocks/>
          </p:cNvCxnSpPr>
          <p:nvPr userDrawn="1"/>
        </p:nvCxnSpPr>
        <p:spPr>
          <a:xfrm>
            <a:off x="0" y="120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2332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788" r:id="rId18"/>
    <p:sldLayoutId id="2147483770"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33.xml"/><Relationship Id="rId7" Type="http://schemas.openxmlformats.org/officeDocument/2006/relationships/package" Target="../embeddings/Dokument_programu_Microsoft_Word.docx"/><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8.sv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342D816C-2703-E375-1134-2B6940A3AADA}"/>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673803" y="679450"/>
            <a:ext cx="10832397" cy="5483226"/>
          </a:xfrm>
          <a:prstGeom prst="rect">
            <a:avLst/>
          </a:prstGeom>
        </p:spPr>
      </p:pic>
      <p:sp>
        <p:nvSpPr>
          <p:cNvPr id="7" name="TextBox 6">
            <a:extLst>
              <a:ext uri="{FF2B5EF4-FFF2-40B4-BE49-F238E27FC236}">
                <a16:creationId xmlns:a16="http://schemas.microsoft.com/office/drawing/2014/main" id="{442A4948-48D2-4EF0-BBCE-B9E95F4252A0}"/>
              </a:ext>
            </a:extLst>
          </p:cNvPr>
          <p:cNvSpPr txBox="1"/>
          <p:nvPr/>
        </p:nvSpPr>
        <p:spPr>
          <a:xfrm>
            <a:off x="1036721" y="1593945"/>
            <a:ext cx="10118557" cy="3670109"/>
          </a:xfrm>
          <a:prstGeom prst="rect">
            <a:avLst/>
          </a:prstGeom>
          <a:noFill/>
        </p:spPr>
        <p:txBody>
          <a:bodyPr wrap="square" rtlCol="0">
            <a:noAutofit/>
          </a:bodyPr>
          <a:lstStyle/>
          <a:p>
            <a:pPr marL="0" algn="ctr">
              <a:buNone/>
            </a:pPr>
            <a:r>
              <a:rPr lang="pl-PL" sz="4800" b="1" noProof="0" dirty="0">
                <a:solidFill>
                  <a:srgbClr val="000000"/>
                </a:solidFill>
                <a:effectLst/>
                <a:cs typeface="Times New Roman" panose="02020603050405020304" pitchFamily="18" charset="0"/>
              </a:rPr>
              <a:t> </a:t>
            </a:r>
            <a:r>
              <a:rPr lang="pl-PL" sz="4800" b="1" noProof="0" dirty="0">
                <a:solidFill>
                  <a:srgbClr val="000000"/>
                </a:solidFill>
                <a:cs typeface="Times New Roman" panose="02020603050405020304" pitchFamily="18" charset="0"/>
              </a:rPr>
              <a:t>Dobre</a:t>
            </a:r>
            <a:r>
              <a:rPr lang="pl-PL" sz="4800" b="1" noProof="0" dirty="0">
                <a:solidFill>
                  <a:srgbClr val="000000"/>
                </a:solidFill>
                <a:effectLst/>
                <a:cs typeface="Times New Roman" panose="02020603050405020304" pitchFamily="18" charset="0"/>
              </a:rPr>
              <a:t> praktyki programu Erasmus+ </a:t>
            </a:r>
          </a:p>
          <a:p>
            <a:pPr marL="0" algn="ctr">
              <a:buNone/>
            </a:pPr>
            <a:r>
              <a:rPr lang="pl-PL" sz="4800" b="1" noProof="0" dirty="0">
                <a:solidFill>
                  <a:srgbClr val="000000"/>
                </a:solidFill>
                <a:effectLst/>
                <a:cs typeface="Times New Roman" panose="02020603050405020304" pitchFamily="18" charset="0"/>
              </a:rPr>
              <a:t>w Szkole Podstawowej </a:t>
            </a:r>
          </a:p>
          <a:p>
            <a:pPr marL="0" algn="ctr">
              <a:buNone/>
            </a:pPr>
            <a:r>
              <a:rPr lang="pl-PL" sz="4800" b="1" noProof="0" dirty="0">
                <a:solidFill>
                  <a:srgbClr val="000000"/>
                </a:solidFill>
                <a:effectLst/>
                <a:cs typeface="Times New Roman" panose="02020603050405020304" pitchFamily="18" charset="0"/>
              </a:rPr>
              <a:t>im. Marii Skłodowskiej – Curie </a:t>
            </a:r>
          </a:p>
          <a:p>
            <a:pPr marL="0" algn="ctr">
              <a:buNone/>
            </a:pPr>
            <a:r>
              <a:rPr lang="pl-PL" sz="4800" b="1" noProof="0" dirty="0">
                <a:solidFill>
                  <a:srgbClr val="000000"/>
                </a:solidFill>
                <a:effectLst/>
                <a:cs typeface="Times New Roman" panose="02020603050405020304" pitchFamily="18" charset="0"/>
              </a:rPr>
              <a:t>w Pawlikowicach</a:t>
            </a:r>
            <a:r>
              <a:rPr lang="pl-PL" sz="4800" b="1" noProof="0" dirty="0">
                <a:effectLst/>
                <a:cs typeface="Times New Roman" panose="02020603050405020304" pitchFamily="18" charset="0"/>
              </a:rPr>
              <a:t> </a:t>
            </a:r>
            <a:endParaRPr lang="pl-PL" sz="4800" b="1" noProof="0" dirty="0">
              <a:cs typeface="Times New Roman" panose="02020603050405020304" pitchFamily="18" charset="0"/>
            </a:endParaRPr>
          </a:p>
        </p:txBody>
      </p:sp>
      <p:sp>
        <p:nvSpPr>
          <p:cNvPr id="8" name="TextBox 7">
            <a:extLst>
              <a:ext uri="{FF2B5EF4-FFF2-40B4-BE49-F238E27FC236}">
                <a16:creationId xmlns:a16="http://schemas.microsoft.com/office/drawing/2014/main" id="{D10E5733-367E-4091-9CE2-DE754BC0E7F7}"/>
              </a:ext>
            </a:extLst>
          </p:cNvPr>
          <p:cNvSpPr txBox="1"/>
          <p:nvPr/>
        </p:nvSpPr>
        <p:spPr>
          <a:xfrm>
            <a:off x="619125" y="4950373"/>
            <a:ext cx="4391025" cy="1508172"/>
          </a:xfrm>
          <a:prstGeom prst="rect">
            <a:avLst/>
          </a:prstGeom>
          <a:noFill/>
        </p:spPr>
        <p:txBody>
          <a:bodyPr wrap="square" rtlCol="0">
            <a:normAutofit/>
          </a:bodyPr>
          <a:lstStyle/>
          <a:p>
            <a:pPr marL="0" algn="ctr">
              <a:buNone/>
            </a:pPr>
            <a:endParaRPr lang="pl-PL" sz="2800" b="1" noProof="0" dirty="0"/>
          </a:p>
        </p:txBody>
      </p:sp>
      <p:pic>
        <p:nvPicPr>
          <p:cNvPr id="10" name="Picture 9">
            <a:extLst>
              <a:ext uri="{FF2B5EF4-FFF2-40B4-BE49-F238E27FC236}">
                <a16:creationId xmlns:a16="http://schemas.microsoft.com/office/drawing/2014/main" id="{5D434D3C-59F9-9E01-18DF-F091A7772B8E}"/>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5799" y="5099071"/>
            <a:ext cx="4687269" cy="1063605"/>
          </a:xfrm>
          <a:prstGeom prst="rect">
            <a:avLst/>
          </a:prstGeom>
        </p:spPr>
      </p:pic>
      <p:pic>
        <p:nvPicPr>
          <p:cNvPr id="11" name="Picture 10">
            <a:extLst>
              <a:ext uri="{FF2B5EF4-FFF2-40B4-BE49-F238E27FC236}">
                <a16:creationId xmlns:a16="http://schemas.microsoft.com/office/drawing/2014/main" id="{E057A0D1-8099-33C9-E785-7150988F1707}"/>
              </a:ext>
            </a:extLst>
          </p:cNvPr>
          <p:cNvPicPr>
            <a:picLocks noChangeAspect="1"/>
          </p:cNvPicPr>
          <p:nvPr/>
        </p:nvPicPr>
        <p:blipFill>
          <a:blip r:embed="rId6">
            <a:extLst>
              <a:ext uri="{28A0092B-C50C-407E-A947-70E740481C1C}">
                <a14:useLocalDpi xmlns:a14="http://schemas.microsoft.com/office/drawing/2010/main" val="0"/>
              </a:ext>
            </a:extLst>
          </a:blip>
          <a:srcRect t="25030" b="23166"/>
          <a:stretch>
            <a:fillRect/>
          </a:stretch>
        </p:blipFill>
        <p:spPr>
          <a:xfrm>
            <a:off x="7228445" y="5099071"/>
            <a:ext cx="4391026" cy="1211539"/>
          </a:xfrm>
          <a:prstGeom prst="rect">
            <a:avLst/>
          </a:prstGeom>
        </p:spPr>
      </p:pic>
    </p:spTree>
    <p:extLst>
      <p:ext uri="{BB962C8B-B14F-4D97-AF65-F5344CB8AC3E}">
        <p14:creationId xmlns:p14="http://schemas.microsoft.com/office/powerpoint/2010/main" val="2590837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56B4E3-0809-E0C3-4153-6B35143BB36D}"/>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2EB3B154-4705-1A06-C063-2A504BECC033}"/>
              </a:ext>
            </a:extLst>
          </p:cNvPr>
          <p:cNvSpPr>
            <a:spLocks noGrp="1"/>
          </p:cNvSpPr>
          <p:nvPr>
            <p:ph sz="half" idx="2"/>
          </p:nvPr>
        </p:nvSpPr>
        <p:spPr>
          <a:xfrm>
            <a:off x="828675" y="3524250"/>
            <a:ext cx="10534650" cy="2505075"/>
          </a:xfrm>
        </p:spPr>
        <p:txBody>
          <a:bodyPr>
            <a:noAutofit/>
          </a:bodyPr>
          <a:lstStyle/>
          <a:p>
            <a:pPr marL="0" marR="0" algn="l" fontAlgn="b">
              <a:buNone/>
            </a:pPr>
            <a:r>
              <a:rPr lang="pl-PL" sz="9000" b="1" noProof="0" dirty="0">
                <a:solidFill>
                  <a:schemeClr val="bg1"/>
                </a:solidFill>
                <a:effectLst/>
              </a:rPr>
              <a:t>Jak podeszliśmy do wyzwania ?</a:t>
            </a:r>
            <a:endParaRPr lang="pl-PL" sz="9000" b="1" noProof="0" dirty="0">
              <a:solidFill>
                <a:schemeClr val="bg1"/>
              </a:solidFill>
            </a:endParaRPr>
          </a:p>
        </p:txBody>
      </p:sp>
    </p:spTree>
    <p:extLst>
      <p:ext uri="{BB962C8B-B14F-4D97-AF65-F5344CB8AC3E}">
        <p14:creationId xmlns:p14="http://schemas.microsoft.com/office/powerpoint/2010/main" val="2043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E78AAC-8DAE-4265-9C48-894CB983ED6E}"/>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742950" y="728662"/>
            <a:ext cx="10706100" cy="5357813"/>
          </a:xfrm>
          <a:prstGeom prst="rect">
            <a:avLst/>
          </a:prstGeom>
        </p:spPr>
      </p:pic>
      <p:sp>
        <p:nvSpPr>
          <p:cNvPr id="7" name="TextBox 6">
            <a:extLst>
              <a:ext uri="{FF2B5EF4-FFF2-40B4-BE49-F238E27FC236}">
                <a16:creationId xmlns:a16="http://schemas.microsoft.com/office/drawing/2014/main" id="{A2F61132-AB63-431B-8EA1-16C0C7FDC320}"/>
              </a:ext>
            </a:extLst>
          </p:cNvPr>
          <p:cNvSpPr txBox="1"/>
          <p:nvPr/>
        </p:nvSpPr>
        <p:spPr>
          <a:xfrm>
            <a:off x="7200899" y="771525"/>
            <a:ext cx="4391025" cy="1005780"/>
          </a:xfrm>
          <a:prstGeom prst="rect">
            <a:avLst/>
          </a:prstGeom>
          <a:noFill/>
        </p:spPr>
        <p:txBody>
          <a:bodyPr wrap="square" rtlCol="0">
            <a:noAutofit/>
          </a:bodyPr>
          <a:lstStyle/>
          <a:p>
            <a:pPr marL="0" algn="l">
              <a:buNone/>
            </a:pPr>
            <a:r>
              <a:rPr lang="pl-PL" sz="4000" b="1" noProof="0" dirty="0">
                <a:solidFill>
                  <a:srgbClr val="000000"/>
                </a:solidFill>
                <a:effectLst/>
              </a:rPr>
              <a:t>Zespół projektowy </a:t>
            </a:r>
            <a:br>
              <a:rPr lang="pl-PL" sz="4000" b="1" noProof="0" dirty="0">
                <a:solidFill>
                  <a:srgbClr val="000000"/>
                </a:solidFill>
                <a:effectLst/>
              </a:rPr>
            </a:br>
            <a:r>
              <a:rPr lang="pl-PL" sz="4000" b="1" noProof="0" dirty="0">
                <a:solidFill>
                  <a:srgbClr val="000000"/>
                </a:solidFill>
                <a:effectLst/>
              </a:rPr>
              <a:t>i partnerzy</a:t>
            </a:r>
            <a:r>
              <a:rPr lang="pl-PL" sz="4000" b="1" noProof="0" dirty="0">
                <a:effectLst/>
              </a:rPr>
              <a:t> </a:t>
            </a:r>
            <a:endParaRPr lang="pl-PL" sz="4000" b="1" noProof="0" dirty="0"/>
          </a:p>
        </p:txBody>
      </p:sp>
      <p:sp>
        <p:nvSpPr>
          <p:cNvPr id="8" name="TextBox 7">
            <a:extLst>
              <a:ext uri="{FF2B5EF4-FFF2-40B4-BE49-F238E27FC236}">
                <a16:creationId xmlns:a16="http://schemas.microsoft.com/office/drawing/2014/main" id="{BA1A9B44-C863-41F4-8206-9C07CF0A76A3}"/>
              </a:ext>
            </a:extLst>
          </p:cNvPr>
          <p:cNvSpPr txBox="1"/>
          <p:nvPr/>
        </p:nvSpPr>
        <p:spPr>
          <a:xfrm>
            <a:off x="7200904" y="2334963"/>
            <a:ext cx="4391025" cy="377576"/>
          </a:xfrm>
          <a:prstGeom prst="rect">
            <a:avLst/>
          </a:prstGeom>
          <a:noFill/>
        </p:spPr>
        <p:txBody>
          <a:bodyPr wrap="square" rtlCol="0">
            <a:noAutofit/>
          </a:bodyPr>
          <a:lstStyle/>
          <a:p>
            <a:pPr marL="0" algn="l">
              <a:buNone/>
            </a:pPr>
            <a:r>
              <a:rPr lang="pl-PL" b="1" noProof="0" dirty="0">
                <a:solidFill>
                  <a:srgbClr val="0070C0"/>
                </a:solidFill>
                <a:effectLst/>
              </a:rPr>
              <a:t>Plan i cele</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6C799DD2-3640-4286-8254-0E776735F7A0}"/>
              </a:ext>
            </a:extLst>
          </p:cNvPr>
          <p:cNvSpPr txBox="1"/>
          <p:nvPr/>
        </p:nvSpPr>
        <p:spPr>
          <a:xfrm>
            <a:off x="7200902" y="2691928"/>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Zespół opracował plan działań Erasmus+, jasno definiując cele.</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01216B36-17EE-488C-8347-5386A3F8FB4A}"/>
              </a:ext>
            </a:extLst>
          </p:cNvPr>
          <p:cNvSpPr txBox="1"/>
          <p:nvPr/>
        </p:nvSpPr>
        <p:spPr>
          <a:xfrm>
            <a:off x="7200902" y="3334976"/>
            <a:ext cx="4391025" cy="307444"/>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Kompetencje uczniów</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26027A8A-32C4-4B8E-B594-F45BC8A1213D}"/>
              </a:ext>
            </a:extLst>
          </p:cNvPr>
          <p:cNvSpPr txBox="1"/>
          <p:nvPr/>
        </p:nvSpPr>
        <p:spPr>
          <a:xfrm>
            <a:off x="7200906" y="3691830"/>
            <a:ext cx="4391025" cy="476250"/>
          </a:xfrm>
          <a:prstGeom prst="rect">
            <a:avLst/>
          </a:prstGeom>
          <a:noFill/>
        </p:spPr>
        <p:txBody>
          <a:bodyPr wrap="square" rtlCol="0">
            <a:normAutofit fontScale="85000" lnSpcReduction="10000"/>
          </a:bodyPr>
          <a:lstStyle/>
          <a:p>
            <a:pPr marL="0" marR="0" algn="l">
              <a:spcBef>
                <a:spcPts val="750"/>
              </a:spcBef>
              <a:buNone/>
            </a:pPr>
            <a:r>
              <a:rPr lang="pl-PL" sz="1700" b="0" noProof="0" dirty="0">
                <a:solidFill>
                  <a:srgbClr val="000000"/>
                </a:solidFill>
                <a:effectLst/>
              </a:rPr>
              <a:t>Rozwijane są umiejętności cyfrowe, językowe i społeczne</a:t>
            </a:r>
            <a:r>
              <a:rPr lang="pl-PL" sz="1500" b="0" noProof="0" dirty="0">
                <a:solidFill>
                  <a:srgbClr val="000000"/>
                </a:solidFill>
                <a:effectLst/>
                <a:latin typeface="Avenir"/>
              </a:rPr>
              <a:t>.</a:t>
            </a:r>
            <a:r>
              <a:rPr lang="pl-PL" noProof="0" dirty="0">
                <a:effectLst/>
              </a:rPr>
              <a:t> </a:t>
            </a:r>
            <a:endParaRPr lang="pl-PL" noProof="0" dirty="0"/>
          </a:p>
        </p:txBody>
      </p:sp>
      <p:sp>
        <p:nvSpPr>
          <p:cNvPr id="12" name="TextBox 11">
            <a:extLst>
              <a:ext uri="{FF2B5EF4-FFF2-40B4-BE49-F238E27FC236}">
                <a16:creationId xmlns:a16="http://schemas.microsoft.com/office/drawing/2014/main" id="{CE3CB7DE-2DDD-43F4-B253-A8D6B773D404}"/>
              </a:ext>
            </a:extLst>
          </p:cNvPr>
          <p:cNvSpPr txBox="1"/>
          <p:nvPr/>
        </p:nvSpPr>
        <p:spPr>
          <a:xfrm>
            <a:off x="7200900" y="4155950"/>
            <a:ext cx="4391025" cy="322585"/>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Partnerstwo międzynarodowe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16165E35-0E62-40B7-BA47-C76311CB38F3}"/>
              </a:ext>
            </a:extLst>
          </p:cNvPr>
          <p:cNvSpPr txBox="1"/>
          <p:nvPr/>
        </p:nvSpPr>
        <p:spPr>
          <a:xfrm>
            <a:off x="7200900" y="4466405"/>
            <a:ext cx="4391025" cy="67286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Współpraca ze szkołami w Grecji oraz we Włoszech wzmacnia projekt.</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987C03DE-B5CE-4AF8-81F4-5444E1F9E40E}"/>
              </a:ext>
            </a:extLst>
          </p:cNvPr>
          <p:cNvSpPr txBox="1"/>
          <p:nvPr/>
        </p:nvSpPr>
        <p:spPr>
          <a:xfrm>
            <a:off x="7200899" y="5201360"/>
            <a:ext cx="4391025" cy="377576"/>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Wdrożenie i wsparcie</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2ECA858B-0CED-4CDE-B1E1-842EE2B59295}"/>
              </a:ext>
            </a:extLst>
          </p:cNvPr>
          <p:cNvSpPr txBox="1"/>
          <p:nvPr/>
        </p:nvSpPr>
        <p:spPr>
          <a:xfrm>
            <a:off x="7200906" y="5501580"/>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Zaangażowanie nauczycieli i administracji zapewniło skuteczną realizację.</a:t>
            </a:r>
            <a:r>
              <a:rPr lang="pl-PL" sz="1600" noProof="0" dirty="0">
                <a:effectLst/>
              </a:rPr>
              <a:t> </a:t>
            </a:r>
            <a:endParaRPr lang="pl-PL" sz="1600" noProof="0" dirty="0"/>
          </a:p>
        </p:txBody>
      </p:sp>
      <p:pic>
        <p:nvPicPr>
          <p:cNvPr id="16" name="Content Placeholder 15">
            <a:extLst>
              <a:ext uri="{FF2B5EF4-FFF2-40B4-BE49-F238E27FC236}">
                <a16:creationId xmlns:a16="http://schemas.microsoft.com/office/drawing/2014/main" id="{24ABB182-254E-7DF9-3221-BBDF3B5D451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47725" y="852430"/>
            <a:ext cx="2962803" cy="395040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DCC79E9-1767-DD05-5C51-520B64263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5303" y="1777305"/>
            <a:ext cx="3136921" cy="4391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65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F05FB2-DC23-77DE-A919-1EBC531CCE19}"/>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B39EB25C-7936-346A-47C4-938FC0CEF850}"/>
              </a:ext>
            </a:extLst>
          </p:cNvPr>
          <p:cNvSpPr>
            <a:spLocks noGrp="1"/>
          </p:cNvSpPr>
          <p:nvPr>
            <p:ph sz="half" idx="2"/>
          </p:nvPr>
        </p:nvSpPr>
        <p:spPr>
          <a:xfrm>
            <a:off x="0" y="4822060"/>
            <a:ext cx="10534650" cy="1295400"/>
          </a:xfrm>
        </p:spPr>
        <p:txBody>
          <a:bodyPr>
            <a:noAutofit/>
          </a:bodyPr>
          <a:lstStyle/>
          <a:p>
            <a:pPr marL="0" marR="0" algn="ctr" fontAlgn="b">
              <a:buNone/>
            </a:pPr>
            <a:r>
              <a:rPr lang="pl-PL" sz="9000" b="1" noProof="0" dirty="0">
                <a:solidFill>
                  <a:schemeClr val="bg1"/>
                </a:solidFill>
                <a:effectLst/>
              </a:rPr>
              <a:t>Co nam pomogło </a:t>
            </a:r>
            <a:r>
              <a:rPr lang="pl-PL" sz="9000" b="1" noProof="0" dirty="0">
                <a:solidFill>
                  <a:schemeClr val="bg1"/>
                </a:solidFill>
              </a:rPr>
              <a:t>?</a:t>
            </a:r>
          </a:p>
        </p:txBody>
      </p:sp>
    </p:spTree>
    <p:extLst>
      <p:ext uri="{BB962C8B-B14F-4D97-AF65-F5344CB8AC3E}">
        <p14:creationId xmlns:p14="http://schemas.microsoft.com/office/powerpoint/2010/main" val="3380447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1C5C0B-99F5-472C-8BD7-54105B9CF44E}"/>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655847" y="648040"/>
            <a:ext cx="10917486" cy="5561919"/>
          </a:xfrm>
          <a:prstGeom prst="rect">
            <a:avLst/>
          </a:prstGeom>
        </p:spPr>
      </p:pic>
      <p:sp>
        <p:nvSpPr>
          <p:cNvPr id="7" name="TextBox 6">
            <a:extLst>
              <a:ext uri="{FF2B5EF4-FFF2-40B4-BE49-F238E27FC236}">
                <a16:creationId xmlns:a16="http://schemas.microsoft.com/office/drawing/2014/main" id="{3C97A118-0A35-4BC5-B2BB-43A79B02FEBF}"/>
              </a:ext>
            </a:extLst>
          </p:cNvPr>
          <p:cNvSpPr txBox="1"/>
          <p:nvPr/>
        </p:nvSpPr>
        <p:spPr>
          <a:xfrm>
            <a:off x="7107946" y="762689"/>
            <a:ext cx="4506703" cy="1005780"/>
          </a:xfrm>
          <a:prstGeom prst="rect">
            <a:avLst/>
          </a:prstGeom>
          <a:noFill/>
        </p:spPr>
        <p:txBody>
          <a:bodyPr wrap="square" rtlCol="0">
            <a:noAutofit/>
          </a:bodyPr>
          <a:lstStyle/>
          <a:p>
            <a:pPr marL="0" algn="l">
              <a:buNone/>
            </a:pPr>
            <a:r>
              <a:rPr lang="pl-PL" sz="3600" b="1" noProof="0" dirty="0">
                <a:solidFill>
                  <a:srgbClr val="000000"/>
                </a:solidFill>
                <a:effectLst/>
              </a:rPr>
              <a:t>Przewodniki Erasmus</a:t>
            </a:r>
            <a:br>
              <a:rPr lang="pl-PL" sz="3600" b="1" noProof="0" dirty="0">
                <a:solidFill>
                  <a:srgbClr val="000000"/>
                </a:solidFill>
                <a:effectLst/>
              </a:rPr>
            </a:br>
            <a:r>
              <a:rPr lang="pl-PL" sz="3600" b="1" noProof="0" dirty="0">
                <a:solidFill>
                  <a:srgbClr val="000000"/>
                </a:solidFill>
                <a:effectLst/>
              </a:rPr>
              <a:t>i zaangażowanie</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FEDC755B-EE46-49F0-AF67-2CF9D1D35052}"/>
              </a:ext>
            </a:extLst>
          </p:cNvPr>
          <p:cNvSpPr txBox="1"/>
          <p:nvPr/>
        </p:nvSpPr>
        <p:spPr>
          <a:xfrm>
            <a:off x="7145128" y="2379706"/>
            <a:ext cx="4391025" cy="378267"/>
          </a:xfrm>
          <a:prstGeom prst="rect">
            <a:avLst/>
          </a:prstGeom>
          <a:noFill/>
        </p:spPr>
        <p:txBody>
          <a:bodyPr wrap="square" rtlCol="0">
            <a:noAutofit/>
          </a:bodyPr>
          <a:lstStyle/>
          <a:p>
            <a:pPr marL="0" algn="l">
              <a:buNone/>
            </a:pPr>
            <a:r>
              <a:rPr lang="pl-PL" b="1" noProof="0" dirty="0">
                <a:solidFill>
                  <a:srgbClr val="0070C0"/>
                </a:solidFill>
                <a:effectLst/>
              </a:rPr>
              <a:t>Rola przewodników</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176D6F4A-2196-468A-9B74-9D15E460E28A}"/>
              </a:ext>
            </a:extLst>
          </p:cNvPr>
          <p:cNvSpPr txBox="1"/>
          <p:nvPr/>
        </p:nvSpPr>
        <p:spPr>
          <a:xfrm>
            <a:off x="7145128" y="2672655"/>
            <a:ext cx="4391025" cy="603946"/>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Przewodniki Erasmus+ bazą wiedzy i wsparciem dla koordynatora.</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3E6D962E-AA62-4DBC-B72D-AD05D54B8349}"/>
              </a:ext>
            </a:extLst>
          </p:cNvPr>
          <p:cNvSpPr txBox="1"/>
          <p:nvPr/>
        </p:nvSpPr>
        <p:spPr>
          <a:xfrm>
            <a:off x="7145128" y="3225104"/>
            <a:ext cx="4391025" cy="378267"/>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Szerokie zaangażowanie</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BA7140FE-083F-4C1C-8B5E-BD0D4C53E57B}"/>
              </a:ext>
            </a:extLst>
          </p:cNvPr>
          <p:cNvSpPr txBox="1"/>
          <p:nvPr/>
        </p:nvSpPr>
        <p:spPr>
          <a:xfrm>
            <a:off x="7145128" y="3548955"/>
            <a:ext cx="4391025" cy="45720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Nauczyciele, administracja i obsługa szkoły współpracowali dla wspólnego celu.</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C5C38D2D-AFC0-47C0-B2DC-1F38AED98C4E}"/>
              </a:ext>
            </a:extLst>
          </p:cNvPr>
          <p:cNvSpPr txBox="1"/>
          <p:nvPr/>
        </p:nvSpPr>
        <p:spPr>
          <a:xfrm>
            <a:off x="7145128" y="4196655"/>
            <a:ext cx="4391025" cy="369691"/>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Jasne role i komunikacja</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2922DA44-259F-498A-82C4-1649DC6A2863}"/>
              </a:ext>
            </a:extLst>
          </p:cNvPr>
          <p:cNvSpPr txBox="1"/>
          <p:nvPr/>
        </p:nvSpPr>
        <p:spPr>
          <a:xfrm>
            <a:off x="7107946" y="4566346"/>
            <a:ext cx="4391025" cy="685800"/>
          </a:xfrm>
          <a:prstGeom prst="rect">
            <a:avLst/>
          </a:prstGeom>
          <a:noFill/>
        </p:spPr>
        <p:txBody>
          <a:bodyPr wrap="square" rtlCol="0">
            <a:normAutofit fontScale="92500" lnSpcReduction="20000"/>
          </a:bodyPr>
          <a:lstStyle/>
          <a:p>
            <a:pPr marL="0" marR="0" algn="l">
              <a:spcBef>
                <a:spcPts val="750"/>
              </a:spcBef>
              <a:buNone/>
            </a:pPr>
            <a:r>
              <a:rPr lang="pl-PL" sz="1600" b="0" noProof="0" dirty="0">
                <a:solidFill>
                  <a:srgbClr val="000000"/>
                </a:solidFill>
                <a:effectLst/>
              </a:rPr>
              <a:t>Wyznaczono osoby odpowiedzialne za poszczególne działania oraz zapewniono przejrzystą komunikację z rodzicami i uczniami.</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081B6D48-39D8-4115-BEFB-2AB853861E4F}"/>
              </a:ext>
            </a:extLst>
          </p:cNvPr>
          <p:cNvSpPr txBox="1"/>
          <p:nvPr/>
        </p:nvSpPr>
        <p:spPr>
          <a:xfrm>
            <a:off x="7126537" y="5240128"/>
            <a:ext cx="4391025" cy="36969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Spotkania i rekrutacja</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29310E16-A395-4623-B762-F1CE0CD8E095}"/>
              </a:ext>
            </a:extLst>
          </p:cNvPr>
          <p:cNvSpPr txBox="1"/>
          <p:nvPr/>
        </p:nvSpPr>
        <p:spPr>
          <a:xfrm>
            <a:off x="7145128" y="5530155"/>
            <a:ext cx="4391025" cy="45720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Zebrania informacyjne i jasne zasady naboru zwiększyły udział wszystkich stron.</a:t>
            </a:r>
            <a:r>
              <a:rPr lang="pl-PL" sz="1600" noProof="0" dirty="0">
                <a:effectLst/>
              </a:rPr>
              <a:t> </a:t>
            </a:r>
            <a:endParaRPr lang="pl-PL" sz="1600" noProof="0" dirty="0"/>
          </a:p>
        </p:txBody>
      </p:sp>
      <p:pic>
        <p:nvPicPr>
          <p:cNvPr id="16" name="Content Placeholder 15">
            <a:extLst>
              <a:ext uri="{FF2B5EF4-FFF2-40B4-BE49-F238E27FC236}">
                <a16:creationId xmlns:a16="http://schemas.microsoft.com/office/drawing/2014/main" id="{7CA17C7F-9913-6B90-27B4-338FE945AF83}"/>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rot="5400000">
            <a:off x="3626672" y="1239634"/>
            <a:ext cx="3695319" cy="269318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25F196E8-50AA-3007-90BC-350DA0285A54}"/>
              </a:ext>
            </a:extLst>
          </p:cNvPr>
          <p:cNvPicPr>
            <a:picLocks noChangeAspect="1"/>
          </p:cNvPicPr>
          <p:nvPr/>
        </p:nvPicPr>
        <p:blipFill>
          <a:blip r:embed="rId5" cstate="hqprint">
            <a:extLst>
              <a:ext uri="{28A0092B-C50C-407E-A947-70E740481C1C}">
                <a14:useLocalDpi xmlns:a14="http://schemas.microsoft.com/office/drawing/2010/main" val="0"/>
              </a:ext>
            </a:extLst>
          </a:blip>
          <a:srcRect l="21021" t="34162" r="13621"/>
          <a:stretch>
            <a:fillRect/>
          </a:stretch>
        </p:blipFill>
        <p:spPr>
          <a:xfrm rot="5400000">
            <a:off x="119579" y="1687735"/>
            <a:ext cx="4384085" cy="3177732"/>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2AAE1CFD-CE6A-F6BC-73A0-92103A79D2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27737" y="4606212"/>
            <a:ext cx="2690729" cy="1431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051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05C230-8D20-57E4-5EE3-E8521274EB47}"/>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5DF0A448-9BE5-AE31-7ACA-5E117A4ACA48}"/>
              </a:ext>
            </a:extLst>
          </p:cNvPr>
          <p:cNvSpPr>
            <a:spLocks noGrp="1"/>
          </p:cNvSpPr>
          <p:nvPr>
            <p:ph sz="half" idx="2"/>
          </p:nvPr>
        </p:nvSpPr>
        <p:spPr>
          <a:xfrm>
            <a:off x="182983" y="4844093"/>
            <a:ext cx="11826034" cy="1295400"/>
          </a:xfrm>
        </p:spPr>
        <p:txBody>
          <a:bodyPr>
            <a:noAutofit/>
          </a:bodyPr>
          <a:lstStyle/>
          <a:p>
            <a:pPr marL="0" marR="0" algn="l" fontAlgn="b">
              <a:buNone/>
            </a:pPr>
            <a:r>
              <a:rPr lang="pl-PL" sz="9000" b="1" noProof="0" dirty="0">
                <a:solidFill>
                  <a:schemeClr val="bg1"/>
                </a:solidFill>
                <a:effectLst/>
              </a:rPr>
              <a:t>Przejrzystość programu </a:t>
            </a:r>
            <a:endParaRPr lang="pl-PL" sz="9000" b="1" noProof="0" dirty="0">
              <a:solidFill>
                <a:schemeClr val="bg1"/>
              </a:solidFill>
            </a:endParaRPr>
          </a:p>
        </p:txBody>
      </p:sp>
    </p:spTree>
    <p:extLst>
      <p:ext uri="{BB962C8B-B14F-4D97-AF65-F5344CB8AC3E}">
        <p14:creationId xmlns:p14="http://schemas.microsoft.com/office/powerpoint/2010/main" val="3804879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633852-E865-4071-874E-145E67885ED8}"/>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57251" y="678543"/>
            <a:ext cx="10515600" cy="5493657"/>
          </a:xfrm>
          <a:prstGeom prst="rect">
            <a:avLst/>
          </a:prstGeom>
        </p:spPr>
      </p:pic>
      <p:sp>
        <p:nvSpPr>
          <p:cNvPr id="7" name="TextBox 6">
            <a:extLst>
              <a:ext uri="{FF2B5EF4-FFF2-40B4-BE49-F238E27FC236}">
                <a16:creationId xmlns:a16="http://schemas.microsoft.com/office/drawing/2014/main" id="{EB953312-EC3A-4AF6-A200-E730994092D1}"/>
              </a:ext>
            </a:extLst>
          </p:cNvPr>
          <p:cNvSpPr txBox="1"/>
          <p:nvPr/>
        </p:nvSpPr>
        <p:spPr>
          <a:xfrm>
            <a:off x="857250" y="713577"/>
            <a:ext cx="4391025" cy="502890"/>
          </a:xfrm>
          <a:prstGeom prst="rect">
            <a:avLst/>
          </a:prstGeom>
          <a:noFill/>
        </p:spPr>
        <p:txBody>
          <a:bodyPr wrap="square" rtlCol="0">
            <a:noAutofit/>
          </a:bodyPr>
          <a:lstStyle/>
          <a:p>
            <a:pPr marL="0" algn="l">
              <a:buNone/>
            </a:pPr>
            <a:r>
              <a:rPr lang="pl-PL" sz="3600" b="1" noProof="0" dirty="0">
                <a:solidFill>
                  <a:srgbClr val="000000"/>
                </a:solidFill>
                <a:effectLst/>
              </a:rPr>
              <a:t>Regulamin 				</a:t>
            </a:r>
          </a:p>
          <a:p>
            <a:pPr marL="0" algn="l">
              <a:buNone/>
            </a:pPr>
            <a:r>
              <a:rPr lang="pl-PL" sz="3600" b="1" noProof="0" dirty="0">
                <a:solidFill>
                  <a:srgbClr val="000000"/>
                </a:solidFill>
                <a:effectLst/>
              </a:rPr>
              <a:t>i rekrutacja</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2F5C010B-19EA-4B16-92B9-1BE6BB7A846B}"/>
              </a:ext>
            </a:extLst>
          </p:cNvPr>
          <p:cNvSpPr txBox="1"/>
          <p:nvPr/>
        </p:nvSpPr>
        <p:spPr>
          <a:xfrm>
            <a:off x="857255" y="1912589"/>
            <a:ext cx="4391025" cy="308691"/>
          </a:xfrm>
          <a:prstGeom prst="rect">
            <a:avLst/>
          </a:prstGeom>
          <a:noFill/>
        </p:spPr>
        <p:txBody>
          <a:bodyPr wrap="square" rtlCol="0">
            <a:noAutofit/>
          </a:bodyPr>
          <a:lstStyle/>
          <a:p>
            <a:pPr marL="0" algn="l">
              <a:buNone/>
            </a:pPr>
            <a:r>
              <a:rPr lang="pl-PL" b="1" noProof="0" dirty="0">
                <a:solidFill>
                  <a:srgbClr val="0070C0"/>
                </a:solidFill>
                <a:effectLst/>
              </a:rPr>
              <a:t>Przejrzysty regulamin</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39CE15CE-6573-4816-8394-AB3525574560}"/>
              </a:ext>
            </a:extLst>
          </p:cNvPr>
          <p:cNvSpPr txBox="1"/>
          <p:nvPr/>
        </p:nvSpPr>
        <p:spPr>
          <a:xfrm>
            <a:off x="857255" y="2224980"/>
            <a:ext cx="4391025" cy="434280"/>
          </a:xfrm>
          <a:prstGeom prst="rect">
            <a:avLst/>
          </a:prstGeom>
          <a:noFill/>
        </p:spPr>
        <p:txBody>
          <a:bodyPr wrap="square" rtlCol="0">
            <a:noAutofit/>
          </a:bodyPr>
          <a:lstStyle/>
          <a:p>
            <a:pPr marL="0" algn="l">
              <a:spcBef>
                <a:spcPts val="750"/>
              </a:spcBef>
              <a:buNone/>
            </a:pPr>
            <a:r>
              <a:rPr lang="pl-PL" sz="1600" b="0" noProof="0" dirty="0">
                <a:solidFill>
                  <a:srgbClr val="000000"/>
                </a:solidFill>
                <a:effectLst/>
              </a:rPr>
              <a:t>Jasne zasady rekrutacji opublikowano na stronie internetowej szkoły dla pełnej transparentności.</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B27DE6A3-E7D0-4EED-8C6B-716C8951E74E}"/>
              </a:ext>
            </a:extLst>
          </p:cNvPr>
          <p:cNvSpPr txBox="1"/>
          <p:nvPr/>
        </p:nvSpPr>
        <p:spPr>
          <a:xfrm>
            <a:off x="857251" y="2851683"/>
            <a:ext cx="4391025" cy="34290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Równość i włączenie</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F04C942D-0797-4695-8585-479565E62D38}"/>
              </a:ext>
            </a:extLst>
          </p:cNvPr>
          <p:cNvSpPr txBox="1"/>
          <p:nvPr/>
        </p:nvSpPr>
        <p:spPr>
          <a:xfrm>
            <a:off x="857252" y="3198282"/>
            <a:ext cx="4391025" cy="651420"/>
          </a:xfrm>
          <a:prstGeom prst="rect">
            <a:avLst/>
          </a:prstGeom>
          <a:noFill/>
        </p:spPr>
        <p:txBody>
          <a:bodyPr wrap="square" rtlCol="0">
            <a:noAutofit/>
          </a:bodyPr>
          <a:lstStyle/>
          <a:p>
            <a:pPr marL="0" algn="l">
              <a:spcBef>
                <a:spcPts val="750"/>
              </a:spcBef>
              <a:buNone/>
            </a:pPr>
            <a:r>
              <a:rPr lang="pl-PL" sz="1600" b="0" noProof="0" dirty="0">
                <a:solidFill>
                  <a:srgbClr val="000000"/>
                </a:solidFill>
                <a:effectLst/>
              </a:rPr>
              <a:t>Komisja rekrutacyjna działała według zasad równego dostępu i wsparcia uczniów z mniejszymi szansami.</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F3FE8A0D-5AA8-4DCA-B99D-F0E1A2B26DF2}"/>
              </a:ext>
            </a:extLst>
          </p:cNvPr>
          <p:cNvSpPr txBox="1"/>
          <p:nvPr/>
        </p:nvSpPr>
        <p:spPr>
          <a:xfrm>
            <a:off x="857253" y="3900309"/>
            <a:ext cx="4391025" cy="414466"/>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Informowanie rodziców i odwołania</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656BB4D0-2678-425B-865B-A75F855A5F4B}"/>
              </a:ext>
            </a:extLst>
          </p:cNvPr>
          <p:cNvSpPr txBox="1"/>
          <p:nvPr/>
        </p:nvSpPr>
        <p:spPr>
          <a:xfrm>
            <a:off x="857254" y="4293757"/>
            <a:ext cx="4391025" cy="651420"/>
          </a:xfrm>
          <a:prstGeom prst="rect">
            <a:avLst/>
          </a:prstGeom>
          <a:noFill/>
        </p:spPr>
        <p:txBody>
          <a:bodyPr wrap="square" rtlCol="0">
            <a:normAutofit fontScale="92500" lnSpcReduction="20000"/>
          </a:bodyPr>
          <a:lstStyle/>
          <a:p>
            <a:pPr marL="0" algn="l">
              <a:spcBef>
                <a:spcPts val="750"/>
              </a:spcBef>
              <a:buNone/>
            </a:pPr>
            <a:r>
              <a:rPr lang="pl-PL" sz="1600" b="0" noProof="0" dirty="0">
                <a:solidFill>
                  <a:srgbClr val="000000"/>
                </a:solidFill>
                <a:effectLst/>
              </a:rPr>
              <a:t>Rodzice otrzymali pełne informacje o zasadach, instrukcje wypełniania wniosków, a termin na odwołanie był jasno określony.</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D932BE33-C78A-4BC7-9EE7-6CE79C48B270}"/>
              </a:ext>
            </a:extLst>
          </p:cNvPr>
          <p:cNvSpPr txBox="1"/>
          <p:nvPr/>
        </p:nvSpPr>
        <p:spPr>
          <a:xfrm>
            <a:off x="857254" y="5010897"/>
            <a:ext cx="4391025" cy="37243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Przygotowanie do mobilności</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D2F2F250-607A-47BC-B023-A8D2902CDCF5}"/>
              </a:ext>
            </a:extLst>
          </p:cNvPr>
          <p:cNvSpPr txBox="1"/>
          <p:nvPr/>
        </p:nvSpPr>
        <p:spPr>
          <a:xfrm>
            <a:off x="859435" y="5383327"/>
            <a:ext cx="4391025" cy="651420"/>
          </a:xfrm>
          <a:prstGeom prst="rect">
            <a:avLst/>
          </a:prstGeom>
          <a:noFill/>
        </p:spPr>
        <p:txBody>
          <a:bodyPr wrap="square" rtlCol="0">
            <a:normAutofit fontScale="92500" lnSpcReduction="20000"/>
          </a:bodyPr>
          <a:lstStyle/>
          <a:p>
            <a:pPr marL="0" algn="l">
              <a:spcBef>
                <a:spcPts val="750"/>
              </a:spcBef>
              <a:buNone/>
            </a:pPr>
            <a:r>
              <a:rPr lang="pl-PL" sz="1600" b="0" noProof="0" dirty="0">
                <a:solidFill>
                  <a:srgbClr val="000000"/>
                </a:solidFill>
                <a:effectLst/>
              </a:rPr>
              <a:t>Projekt obejmował zajęcia przygotowawcze: językowe, kulturowe, trening umiejętności społecznych oraz szkolenia BHP</a:t>
            </a:r>
            <a:r>
              <a:rPr lang="pl-PL" sz="1600" noProof="0" dirty="0">
                <a:solidFill>
                  <a:srgbClr val="000000"/>
                </a:solidFill>
              </a:rPr>
              <a:t>.</a:t>
            </a:r>
            <a:endParaRPr lang="pl-PL" sz="1600" noProof="0" dirty="0"/>
          </a:p>
        </p:txBody>
      </p:sp>
      <p:pic>
        <p:nvPicPr>
          <p:cNvPr id="3" name="Picture 2">
            <a:extLst>
              <a:ext uri="{FF2B5EF4-FFF2-40B4-BE49-F238E27FC236}">
                <a16:creationId xmlns:a16="http://schemas.microsoft.com/office/drawing/2014/main" id="{15CD0879-B95D-41DE-2B77-5780F8E0C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501" y="1005556"/>
            <a:ext cx="3629722" cy="4839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82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D4748-FAE6-B4B8-4B49-6C1DA1C196D3}"/>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0C7CA3D4-91F2-6A13-7031-F3FDA733630F}"/>
              </a:ext>
            </a:extLst>
          </p:cNvPr>
          <p:cNvSpPr>
            <a:spLocks noGrp="1"/>
          </p:cNvSpPr>
          <p:nvPr>
            <p:ph sz="half" idx="2"/>
          </p:nvPr>
        </p:nvSpPr>
        <p:spPr>
          <a:xfrm>
            <a:off x="718506" y="3745506"/>
            <a:ext cx="10534650" cy="752475"/>
          </a:xfrm>
        </p:spPr>
        <p:txBody>
          <a:bodyPr>
            <a:noAutofit/>
          </a:bodyPr>
          <a:lstStyle/>
          <a:p>
            <a:pPr marL="0" marR="0" algn="l" fontAlgn="b">
              <a:buNone/>
            </a:pPr>
            <a:r>
              <a:rPr lang="pl-PL" sz="8800" b="1" noProof="0" dirty="0">
                <a:solidFill>
                  <a:schemeClr val="bg1"/>
                </a:solidFill>
                <a:effectLst/>
              </a:rPr>
              <a:t>Przygotowanie to coś więcej niż walizka…</a:t>
            </a:r>
            <a:endParaRPr lang="pl-PL" sz="8800" b="1" noProof="0" dirty="0">
              <a:solidFill>
                <a:schemeClr val="bg1"/>
              </a:solidFill>
            </a:endParaRPr>
          </a:p>
        </p:txBody>
      </p:sp>
    </p:spTree>
    <p:extLst>
      <p:ext uri="{BB962C8B-B14F-4D97-AF65-F5344CB8AC3E}">
        <p14:creationId xmlns:p14="http://schemas.microsoft.com/office/powerpoint/2010/main" val="306126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F03E00-7075-41C5-B302-8C140239A335}"/>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762000" y="709017"/>
            <a:ext cx="10706100" cy="5444134"/>
          </a:xfrm>
          <a:prstGeom prst="rect">
            <a:avLst/>
          </a:prstGeom>
        </p:spPr>
      </p:pic>
      <p:sp>
        <p:nvSpPr>
          <p:cNvPr id="7" name="TextBox 6">
            <a:extLst>
              <a:ext uri="{FF2B5EF4-FFF2-40B4-BE49-F238E27FC236}">
                <a16:creationId xmlns:a16="http://schemas.microsoft.com/office/drawing/2014/main" id="{840F9790-F07E-412E-90B6-B285BB9C0B0E}"/>
              </a:ext>
            </a:extLst>
          </p:cNvPr>
          <p:cNvSpPr txBox="1"/>
          <p:nvPr/>
        </p:nvSpPr>
        <p:spPr>
          <a:xfrm>
            <a:off x="7278957" y="660451"/>
            <a:ext cx="4391025" cy="1005780"/>
          </a:xfrm>
          <a:prstGeom prst="rect">
            <a:avLst/>
          </a:prstGeom>
          <a:noFill/>
        </p:spPr>
        <p:txBody>
          <a:bodyPr wrap="square" rtlCol="0">
            <a:normAutofit fontScale="92500" lnSpcReduction="10000"/>
          </a:bodyPr>
          <a:lstStyle/>
          <a:p>
            <a:pPr marL="0" algn="l">
              <a:buNone/>
            </a:pPr>
            <a:r>
              <a:rPr lang="pl-PL" sz="3600" b="1" noProof="0" dirty="0">
                <a:solidFill>
                  <a:srgbClr val="000000"/>
                </a:solidFill>
                <a:effectLst/>
              </a:rPr>
              <a:t>Zajęcia przygotowawcze</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6D8B12A2-CF39-4E1F-A049-B21E6D3FE202}"/>
              </a:ext>
            </a:extLst>
          </p:cNvPr>
          <p:cNvSpPr txBox="1"/>
          <p:nvPr/>
        </p:nvSpPr>
        <p:spPr>
          <a:xfrm>
            <a:off x="7278957" y="1760959"/>
            <a:ext cx="4391025" cy="360262"/>
          </a:xfrm>
          <a:prstGeom prst="rect">
            <a:avLst/>
          </a:prstGeom>
          <a:noFill/>
        </p:spPr>
        <p:txBody>
          <a:bodyPr wrap="square" rtlCol="0">
            <a:noAutofit/>
          </a:bodyPr>
          <a:lstStyle/>
          <a:p>
            <a:pPr marL="0" algn="l">
              <a:buNone/>
            </a:pPr>
            <a:r>
              <a:rPr lang="pl-PL" b="1" noProof="0" dirty="0">
                <a:solidFill>
                  <a:srgbClr val="0070C0"/>
                </a:solidFill>
              </a:rPr>
              <a:t>Zajęcia a języka angielskiego</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EB3260E4-2AF6-45E6-BE78-972017D52893}"/>
              </a:ext>
            </a:extLst>
          </p:cNvPr>
          <p:cNvSpPr txBox="1"/>
          <p:nvPr/>
        </p:nvSpPr>
        <p:spPr>
          <a:xfrm>
            <a:off x="7278956" y="2180075"/>
            <a:ext cx="4391025" cy="1061942"/>
          </a:xfrm>
          <a:prstGeom prst="rect">
            <a:avLst/>
          </a:prstGeom>
          <a:noFill/>
        </p:spPr>
        <p:txBody>
          <a:bodyPr wrap="square" rtlCol="0">
            <a:noAutofit/>
          </a:bodyPr>
          <a:lstStyle/>
          <a:p>
            <a:pPr marL="0" marR="0" algn="l">
              <a:spcBef>
                <a:spcPts val="750"/>
              </a:spcBef>
              <a:buNone/>
            </a:pPr>
            <a:r>
              <a:rPr lang="pl-PL" sz="1600" noProof="0" dirty="0">
                <a:solidFill>
                  <a:srgbClr val="000000"/>
                </a:solidFill>
              </a:rPr>
              <a:t>Praktyczne użycie języka, rozwijanie umiejętności swobodnego porozumiewania się w języku angielskim, odgrywanie scenek tematycznych, przygotowały uczniów do komunikacji</a:t>
            </a:r>
            <a:endParaRPr lang="pl-PL" sz="1600" noProof="0" dirty="0"/>
          </a:p>
        </p:txBody>
      </p:sp>
      <p:sp>
        <p:nvSpPr>
          <p:cNvPr id="10" name="TextBox 9">
            <a:extLst>
              <a:ext uri="{FF2B5EF4-FFF2-40B4-BE49-F238E27FC236}">
                <a16:creationId xmlns:a16="http://schemas.microsoft.com/office/drawing/2014/main" id="{EBC70CCB-76FB-4824-B52B-A2299243809C}"/>
              </a:ext>
            </a:extLst>
          </p:cNvPr>
          <p:cNvSpPr txBox="1"/>
          <p:nvPr/>
        </p:nvSpPr>
        <p:spPr>
          <a:xfrm>
            <a:off x="7278957" y="3231998"/>
            <a:ext cx="4391025" cy="350437"/>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Bezpieczeństwo (BHP)</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6CD027A8-76B9-4D62-B7F4-EB14686465B4}"/>
              </a:ext>
            </a:extLst>
          </p:cNvPr>
          <p:cNvSpPr txBox="1"/>
          <p:nvPr/>
        </p:nvSpPr>
        <p:spPr>
          <a:xfrm>
            <a:off x="7278958" y="3562621"/>
            <a:ext cx="4391025" cy="4342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Szkolenia BHP zapewniły znajomość zasad </a:t>
            </a:r>
            <a:br>
              <a:rPr lang="pl-PL" sz="1600" b="0" noProof="0" dirty="0">
                <a:solidFill>
                  <a:srgbClr val="000000"/>
                </a:solidFill>
                <a:effectLst/>
              </a:rPr>
            </a:br>
            <a:r>
              <a:rPr lang="pl-PL" sz="1600" b="0" noProof="0" dirty="0">
                <a:solidFill>
                  <a:srgbClr val="000000"/>
                </a:solidFill>
                <a:effectLst/>
              </a:rPr>
              <a:t>i procedur podczas wyjazdu.</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6B4B4852-6418-4C80-80C4-1D1B7C975857}"/>
              </a:ext>
            </a:extLst>
          </p:cNvPr>
          <p:cNvSpPr txBox="1"/>
          <p:nvPr/>
        </p:nvSpPr>
        <p:spPr>
          <a:xfrm>
            <a:off x="7278958" y="4157764"/>
            <a:ext cx="4391025" cy="434279"/>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Kompetencje społeczne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7CAEC1DB-228E-4B45-BA35-9BF75C2C4B92}"/>
              </a:ext>
            </a:extLst>
          </p:cNvPr>
          <p:cNvSpPr txBox="1"/>
          <p:nvPr/>
        </p:nvSpPr>
        <p:spPr>
          <a:xfrm>
            <a:off x="7278958" y="4508201"/>
            <a:ext cx="4391025" cy="651420"/>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Spotkania z trenerem wzmocniły współpracę, asertywność i radzenie sobie w nowych sytuacjach</a:t>
            </a:r>
            <a:r>
              <a:rPr lang="pl-PL" sz="1425" b="0" noProof="0" dirty="0">
                <a:solidFill>
                  <a:srgbClr val="000000"/>
                </a:solidFill>
                <a:effectLst/>
                <a:latin typeface="Avenir"/>
              </a:rPr>
              <a:t>.</a:t>
            </a:r>
            <a:r>
              <a:rPr lang="pl-PL" noProof="0" dirty="0">
                <a:effectLst/>
              </a:rPr>
              <a:t> </a:t>
            </a:r>
            <a:endParaRPr lang="pl-PL" noProof="0" dirty="0"/>
          </a:p>
        </p:txBody>
      </p:sp>
      <p:sp>
        <p:nvSpPr>
          <p:cNvPr id="14" name="TextBox 13">
            <a:extLst>
              <a:ext uri="{FF2B5EF4-FFF2-40B4-BE49-F238E27FC236}">
                <a16:creationId xmlns:a16="http://schemas.microsoft.com/office/drawing/2014/main" id="{4C0793BD-4F49-46CD-B353-51FD2D363853}"/>
              </a:ext>
            </a:extLst>
          </p:cNvPr>
          <p:cNvSpPr txBox="1"/>
          <p:nvPr/>
        </p:nvSpPr>
        <p:spPr>
          <a:xfrm>
            <a:off x="7278959" y="5096346"/>
            <a:ext cx="4391025" cy="441276"/>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Organizacja i opieka</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68571669-4ED9-41AD-8D79-D70C726FB3E2}"/>
              </a:ext>
            </a:extLst>
          </p:cNvPr>
          <p:cNvSpPr txBox="1"/>
          <p:nvPr/>
        </p:nvSpPr>
        <p:spPr>
          <a:xfrm>
            <a:off x="7278959" y="5415733"/>
            <a:ext cx="4391025" cy="65142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Jasny regulamin i bieżące informacje dla opiekunów zapewniły sprawny, dwutygodniowy wyjazd.</a:t>
            </a:r>
            <a:r>
              <a:rPr lang="pl-PL" sz="1600" noProof="0" dirty="0">
                <a:effectLst/>
              </a:rPr>
              <a:t> </a:t>
            </a:r>
            <a:endParaRPr lang="pl-PL" sz="1600" noProof="0" dirty="0"/>
          </a:p>
        </p:txBody>
      </p:sp>
      <p:pic>
        <p:nvPicPr>
          <p:cNvPr id="3" name="Picture 2">
            <a:extLst>
              <a:ext uri="{FF2B5EF4-FFF2-40B4-BE49-F238E27FC236}">
                <a16:creationId xmlns:a16="http://schemas.microsoft.com/office/drawing/2014/main" id="{AF4823AD-B234-D006-C000-7C2A7E8F4B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8835" y="840120"/>
            <a:ext cx="2997211" cy="399628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8B131B7-3B98-0543-A7A5-EB78FAA488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9862" y="2102523"/>
            <a:ext cx="2997210" cy="3996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2050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B5F705-4A48-D3FB-B44D-BC1FB11AA198}"/>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2F71E63F-AD0A-BF6C-FB75-C5C73B7D401C}"/>
              </a:ext>
            </a:extLst>
          </p:cNvPr>
          <p:cNvSpPr>
            <a:spLocks noGrp="1"/>
          </p:cNvSpPr>
          <p:nvPr>
            <p:ph sz="half" idx="2"/>
          </p:nvPr>
        </p:nvSpPr>
        <p:spPr>
          <a:xfrm>
            <a:off x="466725" y="4572000"/>
            <a:ext cx="10991850" cy="1295400"/>
          </a:xfrm>
        </p:spPr>
        <p:txBody>
          <a:bodyPr>
            <a:noAutofit/>
          </a:bodyPr>
          <a:lstStyle/>
          <a:p>
            <a:pPr marL="0" marR="0" algn="l" fontAlgn="b">
              <a:buNone/>
            </a:pPr>
            <a:r>
              <a:rPr lang="pl-PL" sz="8800" b="1" noProof="0" dirty="0">
                <a:solidFill>
                  <a:schemeClr val="bg1"/>
                </a:solidFill>
                <a:effectLst/>
              </a:rPr>
              <a:t>Mobilność – edukacja </a:t>
            </a:r>
            <a:endParaRPr lang="pl-PL" sz="8800" b="1" noProof="0" dirty="0">
              <a:solidFill>
                <a:schemeClr val="bg1"/>
              </a:solidFill>
            </a:endParaRPr>
          </a:p>
        </p:txBody>
      </p:sp>
    </p:spTree>
    <p:extLst>
      <p:ext uri="{BB962C8B-B14F-4D97-AF65-F5344CB8AC3E}">
        <p14:creationId xmlns:p14="http://schemas.microsoft.com/office/powerpoint/2010/main" val="2261462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97B027-1250-4A4C-B3A2-1F68F8E8546F}"/>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47725" y="632814"/>
            <a:ext cx="10648949" cy="5548911"/>
          </a:xfrm>
          <a:prstGeom prst="rect">
            <a:avLst/>
          </a:prstGeom>
        </p:spPr>
      </p:pic>
      <p:sp>
        <p:nvSpPr>
          <p:cNvPr id="7" name="TextBox 6">
            <a:extLst>
              <a:ext uri="{FF2B5EF4-FFF2-40B4-BE49-F238E27FC236}">
                <a16:creationId xmlns:a16="http://schemas.microsoft.com/office/drawing/2014/main" id="{05AA5AF0-6337-41D8-B36D-2341C6BC320E}"/>
              </a:ext>
            </a:extLst>
          </p:cNvPr>
          <p:cNvSpPr txBox="1"/>
          <p:nvPr/>
        </p:nvSpPr>
        <p:spPr>
          <a:xfrm>
            <a:off x="914396" y="770037"/>
            <a:ext cx="4391025" cy="1005780"/>
          </a:xfrm>
          <a:prstGeom prst="rect">
            <a:avLst/>
          </a:prstGeom>
          <a:noFill/>
        </p:spPr>
        <p:txBody>
          <a:bodyPr wrap="square" rtlCol="0">
            <a:noAutofit/>
          </a:bodyPr>
          <a:lstStyle/>
          <a:p>
            <a:pPr marL="0" algn="l">
              <a:buNone/>
            </a:pPr>
            <a:r>
              <a:rPr lang="pl-PL" sz="3200" b="1" noProof="0" dirty="0">
                <a:solidFill>
                  <a:srgbClr val="000000"/>
                </a:solidFill>
                <a:effectLst/>
              </a:rPr>
              <a:t>Zadania edukacyjne podczas mobilności</a:t>
            </a:r>
            <a:r>
              <a:rPr lang="pl-PL" sz="3200" b="1" noProof="0" dirty="0">
                <a:effectLst/>
              </a:rPr>
              <a:t> </a:t>
            </a:r>
            <a:endParaRPr lang="pl-PL" sz="3200" b="1" noProof="0" dirty="0"/>
          </a:p>
        </p:txBody>
      </p:sp>
      <p:sp>
        <p:nvSpPr>
          <p:cNvPr id="8" name="TextBox 7">
            <a:extLst>
              <a:ext uri="{FF2B5EF4-FFF2-40B4-BE49-F238E27FC236}">
                <a16:creationId xmlns:a16="http://schemas.microsoft.com/office/drawing/2014/main" id="{D0DB91E6-B69D-418E-919B-7C69206BE479}"/>
              </a:ext>
            </a:extLst>
          </p:cNvPr>
          <p:cNvSpPr txBox="1"/>
          <p:nvPr/>
        </p:nvSpPr>
        <p:spPr>
          <a:xfrm>
            <a:off x="914398" y="1974395"/>
            <a:ext cx="4391025" cy="307112"/>
          </a:xfrm>
          <a:prstGeom prst="rect">
            <a:avLst/>
          </a:prstGeom>
          <a:noFill/>
        </p:spPr>
        <p:txBody>
          <a:bodyPr wrap="square" rtlCol="0">
            <a:noAutofit/>
          </a:bodyPr>
          <a:lstStyle/>
          <a:p>
            <a:pPr marL="0" algn="l">
              <a:buNone/>
            </a:pPr>
            <a:r>
              <a:rPr lang="pl-PL" b="1" noProof="0" dirty="0">
                <a:solidFill>
                  <a:srgbClr val="0070C0"/>
                </a:solidFill>
                <a:effectLst/>
              </a:rPr>
              <a:t>Program i aktywności</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702C81E1-03D7-4317-BC07-A8C26732E985}"/>
              </a:ext>
            </a:extLst>
          </p:cNvPr>
          <p:cNvSpPr txBox="1"/>
          <p:nvPr/>
        </p:nvSpPr>
        <p:spPr>
          <a:xfrm>
            <a:off x="914398" y="2286785"/>
            <a:ext cx="4391025" cy="651420"/>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Uczniowie tworzyli plakaty, realizowali zadania i brali udział w grach terenowych pod opieką kadry.</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57DE562F-8511-4A62-BC78-CFDAFE590D3A}"/>
              </a:ext>
            </a:extLst>
          </p:cNvPr>
          <p:cNvSpPr txBox="1"/>
          <p:nvPr/>
        </p:nvSpPr>
        <p:spPr>
          <a:xfrm>
            <a:off x="914398" y="3033456"/>
            <a:ext cx="4391025" cy="31239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Kompetencje językowe i prezentacje</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2409DAA2-7F8F-4167-B3E0-750E3B9A5A9E}"/>
              </a:ext>
            </a:extLst>
          </p:cNvPr>
          <p:cNvSpPr txBox="1"/>
          <p:nvPr/>
        </p:nvSpPr>
        <p:spPr>
          <a:xfrm>
            <a:off x="914398" y="3345846"/>
            <a:ext cx="4391025" cy="65142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Uczestniczyli w lekcjach geologii, komunikowali się po angielsku oraz prezentowali swój region i historię szkoły.</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769D297D-044A-4CCB-9BA2-B54BCB52AFBD}"/>
              </a:ext>
            </a:extLst>
          </p:cNvPr>
          <p:cNvSpPr txBox="1"/>
          <p:nvPr/>
        </p:nvSpPr>
        <p:spPr>
          <a:xfrm>
            <a:off x="914396" y="4322354"/>
            <a:ext cx="4391025" cy="380954"/>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Integracja i relacje międzynarodowe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B05942A9-8B30-44E4-BD46-F8677314EF01}"/>
              </a:ext>
            </a:extLst>
          </p:cNvPr>
          <p:cNvSpPr txBox="1"/>
          <p:nvPr/>
        </p:nvSpPr>
        <p:spPr>
          <a:xfrm>
            <a:off x="914397" y="4647278"/>
            <a:ext cx="4391025" cy="839744"/>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Współpraca z rówieśnikami z Grecji oraz </a:t>
            </a:r>
            <a:br>
              <a:rPr lang="pl-PL" sz="1600" b="0" noProof="0" dirty="0">
                <a:solidFill>
                  <a:srgbClr val="000000"/>
                </a:solidFill>
                <a:effectLst/>
              </a:rPr>
            </a:br>
            <a:r>
              <a:rPr lang="pl-PL" sz="1600" b="0" noProof="0" dirty="0">
                <a:solidFill>
                  <a:srgbClr val="000000"/>
                </a:solidFill>
                <a:effectLst/>
              </a:rPr>
              <a:t>z Włoch sprzyjała poznaniu kultur i rozwijaniu kompetencji interpersonalnych.</a:t>
            </a:r>
            <a:r>
              <a:rPr lang="pl-PL" sz="1600" noProof="0" dirty="0">
                <a:effectLst/>
              </a:rPr>
              <a:t> </a:t>
            </a:r>
            <a:endParaRPr lang="pl-PL" sz="1600" noProof="0" dirty="0"/>
          </a:p>
        </p:txBody>
      </p:sp>
      <p:pic>
        <p:nvPicPr>
          <p:cNvPr id="14" name="Content Placeholder 13">
            <a:extLst>
              <a:ext uri="{FF2B5EF4-FFF2-40B4-BE49-F238E27FC236}">
                <a16:creationId xmlns:a16="http://schemas.microsoft.com/office/drawing/2014/main" id="{DB94E324-F9AC-082C-AE14-325351C3DCD7}"/>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rot="5400000">
            <a:off x="5166005" y="813290"/>
            <a:ext cx="3877241" cy="359840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9E1B66-4FB0-096B-32EF-BDE1585EAF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7496831" y="2838449"/>
            <a:ext cx="3916673" cy="3249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B4104-4FF9-BB35-82CD-52E60EE79B7E}"/>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625642" y="589547"/>
            <a:ext cx="10972800" cy="5702969"/>
          </a:xfrm>
          <a:prstGeom prst="rect">
            <a:avLst/>
          </a:prstGeom>
        </p:spPr>
      </p:pic>
      <p:sp>
        <p:nvSpPr>
          <p:cNvPr id="3" name="Content Placeholder 2">
            <a:extLst>
              <a:ext uri="{FF2B5EF4-FFF2-40B4-BE49-F238E27FC236}">
                <a16:creationId xmlns:a16="http://schemas.microsoft.com/office/drawing/2014/main" id="{AF8C9231-4AFD-DA24-6B75-511DC2CDFAAC}"/>
              </a:ext>
            </a:extLst>
          </p:cNvPr>
          <p:cNvSpPr>
            <a:spLocks noGrp="1"/>
          </p:cNvSpPr>
          <p:nvPr>
            <p:ph sz="half" idx="2"/>
          </p:nvPr>
        </p:nvSpPr>
        <p:spPr>
          <a:xfrm>
            <a:off x="790073" y="1281363"/>
            <a:ext cx="10611853" cy="4295274"/>
          </a:xfrm>
        </p:spPr>
        <p:txBody>
          <a:bodyPr>
            <a:noAutofit/>
          </a:bodyPr>
          <a:lstStyle/>
          <a:p>
            <a:pPr marL="0" marR="0" algn="ctr" fontAlgn="b">
              <a:spcBef>
                <a:spcPts val="600"/>
              </a:spcBef>
              <a:buNone/>
            </a:pPr>
            <a:r>
              <a:rPr lang="pl-PL" sz="4800" b="1" noProof="0" dirty="0">
                <a:solidFill>
                  <a:schemeClr val="bg1"/>
                </a:solidFill>
                <a:effectLst/>
              </a:rPr>
              <a:t>Naszym boiskiem sportowym będzie cała Europa – sztafeta </a:t>
            </a:r>
            <a:br>
              <a:rPr lang="pl-PL" sz="4800" b="1" noProof="0" dirty="0">
                <a:solidFill>
                  <a:schemeClr val="bg1"/>
                </a:solidFill>
                <a:effectLst/>
              </a:rPr>
            </a:br>
            <a:r>
              <a:rPr lang="pl-PL" sz="4800" b="1" noProof="0" dirty="0">
                <a:solidFill>
                  <a:schemeClr val="bg1"/>
                </a:solidFill>
                <a:effectLst/>
              </a:rPr>
              <a:t>o dobrostan.</a:t>
            </a:r>
          </a:p>
          <a:p>
            <a:pPr marL="0" marR="0" algn="ctr" fontAlgn="b">
              <a:spcBef>
                <a:spcPts val="600"/>
              </a:spcBef>
              <a:buNone/>
            </a:pPr>
            <a:r>
              <a:rPr lang="pl-PL" sz="4800" b="1" noProof="0" dirty="0">
                <a:solidFill>
                  <a:schemeClr val="bg1"/>
                </a:solidFill>
                <a:effectLst/>
              </a:rPr>
              <a:t>Od pomysłu do akredytacji - dobre praktyki w programie Erasmus+ </a:t>
            </a:r>
            <a:endParaRPr lang="pl-PL" sz="4800" b="1" noProof="0" dirty="0">
              <a:solidFill>
                <a:schemeClr val="bg1"/>
              </a:solidFill>
            </a:endParaRPr>
          </a:p>
        </p:txBody>
      </p:sp>
    </p:spTree>
    <p:extLst>
      <p:ext uri="{BB962C8B-B14F-4D97-AF65-F5344CB8AC3E}">
        <p14:creationId xmlns:p14="http://schemas.microsoft.com/office/powerpoint/2010/main" val="602155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AC55A-A8B3-7D11-07DC-7692090EB084}"/>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C07233CE-A6C9-DF04-2D6F-5475AE4FC64F}"/>
              </a:ext>
            </a:extLst>
          </p:cNvPr>
          <p:cNvSpPr>
            <a:spLocks noGrp="1"/>
          </p:cNvSpPr>
          <p:nvPr>
            <p:ph sz="half" idx="2"/>
          </p:nvPr>
        </p:nvSpPr>
        <p:spPr>
          <a:xfrm>
            <a:off x="828675" y="4733925"/>
            <a:ext cx="10534650" cy="1295400"/>
          </a:xfrm>
        </p:spPr>
        <p:txBody>
          <a:bodyPr>
            <a:noAutofit/>
          </a:bodyPr>
          <a:lstStyle/>
          <a:p>
            <a:pPr marL="0" marR="0" algn="l" fontAlgn="b">
              <a:buNone/>
            </a:pPr>
            <a:r>
              <a:rPr lang="pl-PL" sz="8800" b="1" noProof="0" dirty="0">
                <a:solidFill>
                  <a:schemeClr val="bg1"/>
                </a:solidFill>
                <a:effectLst/>
              </a:rPr>
              <a:t>Mobilność – sport </a:t>
            </a:r>
            <a:endParaRPr lang="pl-PL" sz="8800" b="1" noProof="0" dirty="0">
              <a:solidFill>
                <a:schemeClr val="bg1"/>
              </a:solidFill>
            </a:endParaRPr>
          </a:p>
        </p:txBody>
      </p:sp>
    </p:spTree>
    <p:extLst>
      <p:ext uri="{BB962C8B-B14F-4D97-AF65-F5344CB8AC3E}">
        <p14:creationId xmlns:p14="http://schemas.microsoft.com/office/powerpoint/2010/main" val="916532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3C9A31-7C53-4014-8E08-FB58D4F4357A}"/>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752475" y="759619"/>
            <a:ext cx="10667999" cy="5438179"/>
          </a:xfrm>
          <a:prstGeom prst="rect">
            <a:avLst/>
          </a:prstGeom>
        </p:spPr>
      </p:pic>
      <p:sp>
        <p:nvSpPr>
          <p:cNvPr id="7" name="TextBox 6">
            <a:extLst>
              <a:ext uri="{FF2B5EF4-FFF2-40B4-BE49-F238E27FC236}">
                <a16:creationId xmlns:a16="http://schemas.microsoft.com/office/drawing/2014/main" id="{81147687-3BFA-477A-BEDD-FFF14598B85F}"/>
              </a:ext>
            </a:extLst>
          </p:cNvPr>
          <p:cNvSpPr txBox="1"/>
          <p:nvPr/>
        </p:nvSpPr>
        <p:spPr>
          <a:xfrm>
            <a:off x="7187511" y="769805"/>
            <a:ext cx="4391025" cy="1253430"/>
          </a:xfrm>
          <a:prstGeom prst="rect">
            <a:avLst/>
          </a:prstGeom>
          <a:noFill/>
        </p:spPr>
        <p:txBody>
          <a:bodyPr wrap="square" rtlCol="0">
            <a:noAutofit/>
          </a:bodyPr>
          <a:lstStyle/>
          <a:p>
            <a:pPr marL="0" algn="l">
              <a:buNone/>
            </a:pPr>
            <a:r>
              <a:rPr lang="pl-PL" sz="3600" b="1" noProof="0" dirty="0">
                <a:solidFill>
                  <a:srgbClr val="000000"/>
                </a:solidFill>
                <a:effectLst/>
              </a:rPr>
              <a:t>Aktywność fizyczna </a:t>
            </a:r>
            <a:br>
              <a:rPr lang="pl-PL" sz="3600" b="1" noProof="0" dirty="0">
                <a:solidFill>
                  <a:srgbClr val="000000"/>
                </a:solidFill>
                <a:effectLst/>
              </a:rPr>
            </a:br>
            <a:r>
              <a:rPr lang="pl-PL" sz="3600" b="1" noProof="0" dirty="0">
                <a:solidFill>
                  <a:srgbClr val="000000"/>
                </a:solidFill>
                <a:effectLst/>
              </a:rPr>
              <a:t>i zawody sportowe</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CAAA61BA-0E06-40D9-9739-E32BEE85283E}"/>
              </a:ext>
            </a:extLst>
          </p:cNvPr>
          <p:cNvSpPr txBox="1"/>
          <p:nvPr/>
        </p:nvSpPr>
        <p:spPr>
          <a:xfrm>
            <a:off x="7187511" y="2118485"/>
            <a:ext cx="4391025" cy="228600"/>
          </a:xfrm>
          <a:prstGeom prst="rect">
            <a:avLst/>
          </a:prstGeom>
          <a:noFill/>
        </p:spPr>
        <p:txBody>
          <a:bodyPr wrap="square" rtlCol="0">
            <a:noAutofit/>
          </a:bodyPr>
          <a:lstStyle/>
          <a:p>
            <a:pPr marL="0" algn="l">
              <a:buNone/>
            </a:pPr>
            <a:r>
              <a:rPr lang="pl-PL" b="1" noProof="0" dirty="0">
                <a:solidFill>
                  <a:srgbClr val="0070C0"/>
                </a:solidFill>
                <a:effectLst/>
              </a:rPr>
              <a:t>Zespołowość i rywalizacja fair </a:t>
            </a:r>
            <a:r>
              <a:rPr lang="pl-PL" b="1" noProof="0" dirty="0" err="1">
                <a:solidFill>
                  <a:srgbClr val="0070C0"/>
                </a:solidFill>
                <a:effectLst/>
              </a:rPr>
              <a:t>play</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2F9FBAAD-990F-43C8-93C7-718A9B0576A4}"/>
              </a:ext>
            </a:extLst>
          </p:cNvPr>
          <p:cNvSpPr txBox="1"/>
          <p:nvPr/>
        </p:nvSpPr>
        <p:spPr>
          <a:xfrm>
            <a:off x="7187511" y="2442335"/>
            <a:ext cx="4391025" cy="45720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Mecze siatkówki budowały współpracę, odpowiedzialność i zdrową rywalizację.</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0D8416F0-D086-42DF-96CA-9DFEBFCD0226}"/>
              </a:ext>
            </a:extLst>
          </p:cNvPr>
          <p:cNvSpPr txBox="1"/>
          <p:nvPr/>
        </p:nvSpPr>
        <p:spPr>
          <a:xfrm>
            <a:off x="7187508" y="3096734"/>
            <a:ext cx="4391025" cy="378916"/>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Sprawność i wytrzymałość</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B4879AA3-1FF5-4E75-93D6-E4F441FCC253}"/>
              </a:ext>
            </a:extLst>
          </p:cNvPr>
          <p:cNvSpPr txBox="1"/>
          <p:nvPr/>
        </p:nvSpPr>
        <p:spPr>
          <a:xfrm>
            <a:off x="7187509" y="3396308"/>
            <a:ext cx="4391025" cy="602485"/>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Ćwiczenia na basenie poprawiały technikę, kondycję oraz koncentrację.</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C009B4E4-C799-4759-B3CA-EE358AA5010C}"/>
              </a:ext>
            </a:extLst>
          </p:cNvPr>
          <p:cNvSpPr txBox="1"/>
          <p:nvPr/>
        </p:nvSpPr>
        <p:spPr>
          <a:xfrm>
            <a:off x="7187509" y="4010097"/>
            <a:ext cx="4391025" cy="357745"/>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Radość ruchu na świeżym powietrzu</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FAF49AC4-8A1D-4365-B427-ED975574992C}"/>
              </a:ext>
            </a:extLst>
          </p:cNvPr>
          <p:cNvSpPr txBox="1"/>
          <p:nvPr/>
        </p:nvSpPr>
        <p:spPr>
          <a:xfrm>
            <a:off x="7187510" y="4333947"/>
            <a:ext cx="4391025" cy="602486"/>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Gry terenowe wzmacniały motywację, samopoczucie i aktywne nawyki.</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AE06B2D4-21BF-413E-B09F-67BB77853B7C}"/>
              </a:ext>
            </a:extLst>
          </p:cNvPr>
          <p:cNvSpPr txBox="1"/>
          <p:nvPr/>
        </p:nvSpPr>
        <p:spPr>
          <a:xfrm>
            <a:off x="7187510" y="4959040"/>
            <a:ext cx="4391025" cy="357746"/>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Efekty dydaktyczne i zdrowotne</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7F6A3CA1-B3F5-4452-91C6-F01B3BC8E318}"/>
              </a:ext>
            </a:extLst>
          </p:cNvPr>
          <p:cNvSpPr txBox="1"/>
          <p:nvPr/>
        </p:nvSpPr>
        <p:spPr>
          <a:xfrm>
            <a:off x="7126265" y="5316241"/>
            <a:ext cx="4391025" cy="78214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Brak zwolnień z zajęć wychowania fizycznego, sukcesy w zawodach sportowych</a:t>
            </a:r>
            <a:r>
              <a:rPr lang="pl-PL" sz="1600" noProof="0" dirty="0">
                <a:solidFill>
                  <a:srgbClr val="000000"/>
                </a:solidFill>
              </a:rPr>
              <a:t>.</a:t>
            </a:r>
            <a:endParaRPr lang="pl-PL" sz="1600" noProof="0" dirty="0"/>
          </a:p>
        </p:txBody>
      </p:sp>
      <p:pic>
        <p:nvPicPr>
          <p:cNvPr id="16" name="Content Placeholder 15">
            <a:extLst>
              <a:ext uri="{FF2B5EF4-FFF2-40B4-BE49-F238E27FC236}">
                <a16:creationId xmlns:a16="http://schemas.microsoft.com/office/drawing/2014/main" id="{3F4A6D2D-CD47-E274-869D-BE94ACDFC62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57548" y="824573"/>
            <a:ext cx="3112442" cy="414992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7004566-94AC-1E28-0D99-A4FB340B86EA}"/>
              </a:ext>
            </a:extLst>
          </p:cNvPr>
          <p:cNvPicPr>
            <a:picLocks noChangeAspect="1"/>
          </p:cNvPicPr>
          <p:nvPr/>
        </p:nvPicPr>
        <p:blipFill>
          <a:blip r:embed="rId5" cstate="hqprint">
            <a:extLst>
              <a:ext uri="{28A0092B-C50C-407E-A947-70E740481C1C}">
                <a14:useLocalDpi xmlns:a14="http://schemas.microsoft.com/office/drawing/2010/main" val="0"/>
              </a:ext>
            </a:extLst>
          </a:blip>
          <a:srcRect l="8774" r="31506"/>
          <a:stretch>
            <a:fillRect/>
          </a:stretch>
        </p:blipFill>
        <p:spPr>
          <a:xfrm rot="5400000">
            <a:off x="3871343" y="2879093"/>
            <a:ext cx="2804010" cy="3512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24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B795AA-0028-4886-BDF6-4F2D6A3F14E9}"/>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2D0AC8C6-7F1D-EE5B-1959-77178DE78C6C}"/>
              </a:ext>
            </a:extLst>
          </p:cNvPr>
          <p:cNvSpPr>
            <a:spLocks noGrp="1"/>
          </p:cNvSpPr>
          <p:nvPr>
            <p:ph sz="half" idx="2"/>
          </p:nvPr>
        </p:nvSpPr>
        <p:spPr>
          <a:xfrm>
            <a:off x="371475" y="4802437"/>
            <a:ext cx="10525125" cy="1295400"/>
          </a:xfrm>
        </p:spPr>
        <p:txBody>
          <a:bodyPr>
            <a:noAutofit/>
          </a:bodyPr>
          <a:lstStyle/>
          <a:p>
            <a:pPr marL="0" marR="0" algn="ctr">
              <a:buNone/>
            </a:pPr>
            <a:r>
              <a:rPr lang="pl-PL" sz="8800" b="1" noProof="0" dirty="0">
                <a:solidFill>
                  <a:schemeClr val="bg1"/>
                </a:solidFill>
                <a:effectLst/>
              </a:rPr>
              <a:t>Mobilność – kultura </a:t>
            </a:r>
            <a:endParaRPr lang="pl-PL" sz="8800" b="1" noProof="0" dirty="0">
              <a:solidFill>
                <a:schemeClr val="bg1"/>
              </a:solidFill>
            </a:endParaRPr>
          </a:p>
        </p:txBody>
      </p:sp>
    </p:spTree>
    <p:extLst>
      <p:ext uri="{BB962C8B-B14F-4D97-AF65-F5344CB8AC3E}">
        <p14:creationId xmlns:p14="http://schemas.microsoft.com/office/powerpoint/2010/main" val="360221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559C33-C0CF-43E7-98A1-42E78AE0FB30}"/>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09625" y="710803"/>
            <a:ext cx="10572750" cy="5413772"/>
          </a:xfrm>
          <a:prstGeom prst="rect">
            <a:avLst/>
          </a:prstGeom>
        </p:spPr>
      </p:pic>
      <p:sp>
        <p:nvSpPr>
          <p:cNvPr id="7" name="TextBox 6">
            <a:extLst>
              <a:ext uri="{FF2B5EF4-FFF2-40B4-BE49-F238E27FC236}">
                <a16:creationId xmlns:a16="http://schemas.microsoft.com/office/drawing/2014/main" id="{9B5CCCA3-0A23-4B5D-99E1-83EC2D71828C}"/>
              </a:ext>
            </a:extLst>
          </p:cNvPr>
          <p:cNvSpPr txBox="1"/>
          <p:nvPr/>
        </p:nvSpPr>
        <p:spPr>
          <a:xfrm>
            <a:off x="7134225" y="733425"/>
            <a:ext cx="4391025" cy="1005780"/>
          </a:xfrm>
          <a:prstGeom prst="rect">
            <a:avLst/>
          </a:prstGeom>
          <a:noFill/>
        </p:spPr>
        <p:txBody>
          <a:bodyPr wrap="square" rtlCol="0">
            <a:noAutofit/>
          </a:bodyPr>
          <a:lstStyle/>
          <a:p>
            <a:pPr marL="0" algn="l">
              <a:buNone/>
            </a:pPr>
            <a:r>
              <a:rPr lang="pl-PL" sz="3200" b="1" noProof="0" dirty="0">
                <a:solidFill>
                  <a:srgbClr val="000000"/>
                </a:solidFill>
                <a:effectLst/>
              </a:rPr>
              <a:t>Integracja i poznawanie tradycji</a:t>
            </a:r>
            <a:r>
              <a:rPr lang="pl-PL" sz="3200" b="1" noProof="0" dirty="0">
                <a:effectLst/>
              </a:rPr>
              <a:t> </a:t>
            </a:r>
            <a:endParaRPr lang="pl-PL" sz="3200" b="1" noProof="0" dirty="0"/>
          </a:p>
        </p:txBody>
      </p:sp>
      <p:sp>
        <p:nvSpPr>
          <p:cNvPr id="8" name="TextBox 7">
            <a:extLst>
              <a:ext uri="{FF2B5EF4-FFF2-40B4-BE49-F238E27FC236}">
                <a16:creationId xmlns:a16="http://schemas.microsoft.com/office/drawing/2014/main" id="{06B7A629-B4C8-45F6-9637-D23759E04A86}"/>
              </a:ext>
            </a:extLst>
          </p:cNvPr>
          <p:cNvSpPr txBox="1"/>
          <p:nvPr/>
        </p:nvSpPr>
        <p:spPr>
          <a:xfrm>
            <a:off x="7134224" y="2246280"/>
            <a:ext cx="4391025" cy="342900"/>
          </a:xfrm>
          <a:prstGeom prst="rect">
            <a:avLst/>
          </a:prstGeom>
          <a:noFill/>
        </p:spPr>
        <p:txBody>
          <a:bodyPr wrap="square" rtlCol="0">
            <a:noAutofit/>
          </a:bodyPr>
          <a:lstStyle/>
          <a:p>
            <a:pPr marL="0" algn="l">
              <a:buNone/>
            </a:pPr>
            <a:r>
              <a:rPr lang="pl-PL" b="1" noProof="0" dirty="0">
                <a:solidFill>
                  <a:srgbClr val="0070C0"/>
                </a:solidFill>
                <a:effectLst/>
              </a:rPr>
              <a:t>Integracja i taniec</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835C87B1-C090-49BC-8A11-A4F45DF79F1C}"/>
              </a:ext>
            </a:extLst>
          </p:cNvPr>
          <p:cNvSpPr txBox="1"/>
          <p:nvPr/>
        </p:nvSpPr>
        <p:spPr>
          <a:xfrm>
            <a:off x="7134223" y="2613885"/>
            <a:ext cx="4391025" cy="482370"/>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Uczniowie uczyli się tańca w rytm lokalnej muzyki.</a:t>
            </a:r>
            <a:r>
              <a:rPr lang="pl-PL" noProof="0" dirty="0">
                <a:effectLst/>
              </a:rPr>
              <a:t> </a:t>
            </a:r>
            <a:endParaRPr lang="pl-PL" noProof="0" dirty="0"/>
          </a:p>
        </p:txBody>
      </p:sp>
      <p:sp>
        <p:nvSpPr>
          <p:cNvPr id="10" name="TextBox 9">
            <a:extLst>
              <a:ext uri="{FF2B5EF4-FFF2-40B4-BE49-F238E27FC236}">
                <a16:creationId xmlns:a16="http://schemas.microsoft.com/office/drawing/2014/main" id="{7A048149-CB61-4D31-AA3D-29BA7FFAD230}"/>
              </a:ext>
            </a:extLst>
          </p:cNvPr>
          <p:cNvSpPr txBox="1"/>
          <p:nvPr/>
        </p:nvSpPr>
        <p:spPr>
          <a:xfrm>
            <a:off x="7134221" y="3205477"/>
            <a:ext cx="4391025" cy="351218"/>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Kultura i historia</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5460DF13-74A1-4E1A-A296-12FA6B89C282}"/>
              </a:ext>
            </a:extLst>
          </p:cNvPr>
          <p:cNvSpPr txBox="1"/>
          <p:nvPr/>
        </p:nvSpPr>
        <p:spPr>
          <a:xfrm>
            <a:off x="7134221" y="3606105"/>
            <a:ext cx="4391025" cy="742950"/>
          </a:xfrm>
          <a:prstGeom prst="rect">
            <a:avLst/>
          </a:prstGeom>
          <a:noFill/>
        </p:spPr>
        <p:txBody>
          <a:bodyPr wrap="square" rtlCol="0">
            <a:normAutofit fontScale="92500" lnSpcReduction="10000"/>
          </a:bodyPr>
          <a:lstStyle/>
          <a:p>
            <a:pPr marL="0" marR="0" algn="l">
              <a:spcBef>
                <a:spcPts val="750"/>
              </a:spcBef>
              <a:buNone/>
            </a:pPr>
            <a:r>
              <a:rPr lang="pl-PL" sz="1600" b="0" noProof="0" dirty="0">
                <a:solidFill>
                  <a:srgbClr val="000000"/>
                </a:solidFill>
                <a:effectLst/>
              </a:rPr>
              <a:t>Poznawali kuchnię i tradycję Grecji oraz Włoch, odwiedzali kluczowe miejsca związane </a:t>
            </a:r>
            <a:br>
              <a:rPr lang="pl-PL" sz="1600" b="0" noProof="0" dirty="0">
                <a:solidFill>
                  <a:srgbClr val="000000"/>
                </a:solidFill>
                <a:effectLst/>
              </a:rPr>
            </a:br>
            <a:r>
              <a:rPr lang="pl-PL" sz="1600" b="0" noProof="0" dirty="0">
                <a:solidFill>
                  <a:srgbClr val="000000"/>
                </a:solidFill>
                <a:effectLst/>
              </a:rPr>
              <a:t>z dziedzictwem kulturowym.</a:t>
            </a:r>
            <a:endParaRPr lang="pl-PL" sz="1600" noProof="0" dirty="0"/>
          </a:p>
        </p:txBody>
      </p:sp>
      <p:sp>
        <p:nvSpPr>
          <p:cNvPr id="12" name="TextBox 11">
            <a:extLst>
              <a:ext uri="{FF2B5EF4-FFF2-40B4-BE49-F238E27FC236}">
                <a16:creationId xmlns:a16="http://schemas.microsoft.com/office/drawing/2014/main" id="{257D17A1-CA14-4ED5-AD3B-71E11994E140}"/>
              </a:ext>
            </a:extLst>
          </p:cNvPr>
          <p:cNvSpPr txBox="1"/>
          <p:nvPr/>
        </p:nvSpPr>
        <p:spPr>
          <a:xfrm>
            <a:off x="7134225" y="4444305"/>
            <a:ext cx="4391025" cy="24765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Relacje i doświadczenia</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843803FF-0121-4107-8EEA-AE2532EC23F1}"/>
              </a:ext>
            </a:extLst>
          </p:cNvPr>
          <p:cNvSpPr txBox="1"/>
          <p:nvPr/>
        </p:nvSpPr>
        <p:spPr>
          <a:xfrm>
            <a:off x="7134225" y="4787205"/>
            <a:ext cx="4391025" cy="855052"/>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Integracja polsko‑greckiej oraz polsko – włoskiej grupy budowała trwałe więzi, poszerzając wiedzę ogólnokulturową uczniów.</a:t>
            </a:r>
            <a:r>
              <a:rPr lang="pl-PL" sz="1600" noProof="0" dirty="0">
                <a:effectLst/>
              </a:rPr>
              <a:t> </a:t>
            </a:r>
            <a:endParaRPr lang="pl-PL" sz="1600" noProof="0" dirty="0"/>
          </a:p>
        </p:txBody>
      </p:sp>
      <p:pic>
        <p:nvPicPr>
          <p:cNvPr id="14" name="Content Placeholder 13">
            <a:extLst>
              <a:ext uri="{FF2B5EF4-FFF2-40B4-BE49-F238E27FC236}">
                <a16:creationId xmlns:a16="http://schemas.microsoft.com/office/drawing/2014/main" id="{B2EC0C59-0D18-6D39-644B-5D6F1D213524}"/>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1049864" y="1181067"/>
            <a:ext cx="5803943" cy="4352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5521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50CA9-5D1B-7F81-3B05-A319E3C57972}"/>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7E716E3C-18D9-76A0-C2F3-4CF834490E99}"/>
              </a:ext>
            </a:extLst>
          </p:cNvPr>
          <p:cNvSpPr>
            <a:spLocks noGrp="1"/>
          </p:cNvSpPr>
          <p:nvPr>
            <p:ph sz="half" idx="2"/>
          </p:nvPr>
        </p:nvSpPr>
        <p:spPr>
          <a:xfrm>
            <a:off x="828675" y="4733925"/>
            <a:ext cx="10534650" cy="1295400"/>
          </a:xfrm>
        </p:spPr>
        <p:txBody>
          <a:bodyPr>
            <a:noAutofit/>
          </a:bodyPr>
          <a:lstStyle/>
          <a:p>
            <a:pPr marL="0" marR="0" algn="l" fontAlgn="b">
              <a:buNone/>
            </a:pPr>
            <a:r>
              <a:rPr lang="pl-PL" sz="8800" b="1" noProof="0" dirty="0">
                <a:solidFill>
                  <a:schemeClr val="bg1"/>
                </a:solidFill>
                <a:effectLst/>
              </a:rPr>
              <a:t>Mobilność – język </a:t>
            </a:r>
            <a:endParaRPr lang="pl-PL" sz="8800" b="1" noProof="0" dirty="0">
              <a:solidFill>
                <a:schemeClr val="bg1"/>
              </a:solidFill>
            </a:endParaRPr>
          </a:p>
        </p:txBody>
      </p:sp>
    </p:spTree>
    <p:extLst>
      <p:ext uri="{BB962C8B-B14F-4D97-AF65-F5344CB8AC3E}">
        <p14:creationId xmlns:p14="http://schemas.microsoft.com/office/powerpoint/2010/main" val="101543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4EBAC4-4EB9-4AD7-8D21-EEF769A05D91}"/>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95350" y="822722"/>
            <a:ext cx="10401300" cy="5411390"/>
          </a:xfrm>
          <a:prstGeom prst="rect">
            <a:avLst/>
          </a:prstGeom>
        </p:spPr>
      </p:pic>
      <p:sp>
        <p:nvSpPr>
          <p:cNvPr id="7" name="TextBox 6">
            <a:extLst>
              <a:ext uri="{FF2B5EF4-FFF2-40B4-BE49-F238E27FC236}">
                <a16:creationId xmlns:a16="http://schemas.microsoft.com/office/drawing/2014/main" id="{FFBF929D-AF5B-43EB-B9DB-BDB20C4EA5F1}"/>
              </a:ext>
            </a:extLst>
          </p:cNvPr>
          <p:cNvSpPr txBox="1"/>
          <p:nvPr/>
        </p:nvSpPr>
        <p:spPr>
          <a:xfrm>
            <a:off x="895350" y="822722"/>
            <a:ext cx="4391025" cy="1005780"/>
          </a:xfrm>
          <a:prstGeom prst="rect">
            <a:avLst/>
          </a:prstGeom>
          <a:noFill/>
        </p:spPr>
        <p:txBody>
          <a:bodyPr wrap="square" rtlCol="0">
            <a:noAutofit/>
          </a:bodyPr>
          <a:lstStyle/>
          <a:p>
            <a:pPr marL="0" algn="l">
              <a:buNone/>
            </a:pPr>
            <a:r>
              <a:rPr lang="pl-PL" sz="3200" b="1" noProof="0" dirty="0">
                <a:solidFill>
                  <a:srgbClr val="000000"/>
                </a:solidFill>
                <a:effectLst/>
              </a:rPr>
              <a:t>Komunikacja w języku angielskim</a:t>
            </a:r>
            <a:r>
              <a:rPr lang="pl-PL" sz="3200" b="1" noProof="0" dirty="0">
                <a:effectLst/>
              </a:rPr>
              <a:t> </a:t>
            </a:r>
            <a:endParaRPr lang="pl-PL" sz="3200" b="1" noProof="0" dirty="0"/>
          </a:p>
        </p:txBody>
      </p:sp>
      <p:sp>
        <p:nvSpPr>
          <p:cNvPr id="8" name="TextBox 7">
            <a:extLst>
              <a:ext uri="{FF2B5EF4-FFF2-40B4-BE49-F238E27FC236}">
                <a16:creationId xmlns:a16="http://schemas.microsoft.com/office/drawing/2014/main" id="{C61BA54A-8FE9-4BFF-9AF9-F157419F7031}"/>
              </a:ext>
            </a:extLst>
          </p:cNvPr>
          <p:cNvSpPr txBox="1"/>
          <p:nvPr/>
        </p:nvSpPr>
        <p:spPr>
          <a:xfrm>
            <a:off x="895350" y="2171402"/>
            <a:ext cx="4391025" cy="238125"/>
          </a:xfrm>
          <a:prstGeom prst="rect">
            <a:avLst/>
          </a:prstGeom>
          <a:noFill/>
        </p:spPr>
        <p:txBody>
          <a:bodyPr wrap="square" rtlCol="0">
            <a:noAutofit/>
          </a:bodyPr>
          <a:lstStyle/>
          <a:p>
            <a:pPr marL="0" algn="l">
              <a:buNone/>
            </a:pPr>
            <a:r>
              <a:rPr lang="pl-PL" b="1" noProof="0" dirty="0">
                <a:solidFill>
                  <a:srgbClr val="0070C0"/>
                </a:solidFill>
                <a:effectLst/>
              </a:rPr>
              <a:t>Praktyka w realnych sytuacjach</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5A012517-E129-4C64-A1AE-521D8F11B6EA}"/>
              </a:ext>
            </a:extLst>
          </p:cNvPr>
          <p:cNvSpPr txBox="1"/>
          <p:nvPr/>
        </p:nvSpPr>
        <p:spPr>
          <a:xfrm>
            <a:off x="895350" y="2504777"/>
            <a:ext cx="4391025" cy="798315"/>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Zakupy, zadania konkursowe i gry terenowe pozwoliły uczniom swobodnie używać języka angielskiego.</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45790212-2293-4BC6-B9D6-0BDB526DE34C}"/>
              </a:ext>
            </a:extLst>
          </p:cNvPr>
          <p:cNvSpPr txBox="1"/>
          <p:nvPr/>
        </p:nvSpPr>
        <p:spPr>
          <a:xfrm>
            <a:off x="895350" y="3398342"/>
            <a:ext cx="4391025" cy="238125"/>
          </a:xfrm>
          <a:prstGeom prst="rect">
            <a:avLst/>
          </a:prstGeom>
          <a:noFill/>
        </p:spPr>
        <p:txBody>
          <a:bodyPr wrap="square" rtlCol="0">
            <a:noAutofit/>
          </a:bodyPr>
          <a:lstStyle/>
          <a:p>
            <a:pPr marL="0" algn="l">
              <a:spcBef>
                <a:spcPts val="1200"/>
              </a:spcBef>
              <a:buNone/>
            </a:pPr>
            <a:r>
              <a:rPr lang="pl-PL" b="1" noProof="0" dirty="0">
                <a:solidFill>
                  <a:srgbClr val="0070C0"/>
                </a:solidFill>
                <a:effectLst/>
              </a:rPr>
              <a:t>Współpraca międzynarodowa</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3DC7617F-A602-472A-A380-EA9D73C319C2}"/>
              </a:ext>
            </a:extLst>
          </p:cNvPr>
          <p:cNvSpPr txBox="1"/>
          <p:nvPr/>
        </p:nvSpPr>
        <p:spPr>
          <a:xfrm>
            <a:off x="895350" y="3731717"/>
            <a:ext cx="4391025" cy="714375"/>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Komunikacja z pracownikami hotelu i lokalną społecznością oraz lekcje w </a:t>
            </a:r>
            <a:r>
              <a:rPr lang="pl-PL" sz="1600" noProof="0" dirty="0">
                <a:solidFill>
                  <a:srgbClr val="000000"/>
                </a:solidFill>
              </a:rPr>
              <a:t>greckiej i włoskiej</a:t>
            </a:r>
            <a:r>
              <a:rPr lang="pl-PL" sz="1600" b="0" noProof="0" dirty="0">
                <a:solidFill>
                  <a:srgbClr val="000000"/>
                </a:solidFill>
                <a:effectLst/>
              </a:rPr>
              <a:t> szkole</a:t>
            </a:r>
            <a:r>
              <a:rPr lang="pl-PL" sz="1500" b="0" noProof="0" dirty="0">
                <a:solidFill>
                  <a:srgbClr val="000000"/>
                </a:solidFill>
                <a:effectLst/>
                <a:latin typeface="Avenir"/>
              </a:rPr>
              <a:t>.</a:t>
            </a:r>
            <a:r>
              <a:rPr lang="pl-PL" noProof="0" dirty="0">
                <a:effectLst/>
              </a:rPr>
              <a:t> </a:t>
            </a:r>
            <a:endParaRPr lang="pl-PL" noProof="0" dirty="0"/>
          </a:p>
        </p:txBody>
      </p:sp>
      <p:sp>
        <p:nvSpPr>
          <p:cNvPr id="12" name="TextBox 11">
            <a:extLst>
              <a:ext uri="{FF2B5EF4-FFF2-40B4-BE49-F238E27FC236}">
                <a16:creationId xmlns:a16="http://schemas.microsoft.com/office/drawing/2014/main" id="{262617C0-5AA3-461D-9F5D-38E674A3AED4}"/>
              </a:ext>
            </a:extLst>
          </p:cNvPr>
          <p:cNvSpPr txBox="1"/>
          <p:nvPr/>
        </p:nvSpPr>
        <p:spPr>
          <a:xfrm>
            <a:off x="895350" y="4571702"/>
            <a:ext cx="4391025" cy="238125"/>
          </a:xfrm>
          <a:prstGeom prst="rect">
            <a:avLst/>
          </a:prstGeom>
          <a:noFill/>
        </p:spPr>
        <p:txBody>
          <a:bodyPr wrap="square" rtlCol="0">
            <a:noAutofit/>
          </a:bodyPr>
          <a:lstStyle/>
          <a:p>
            <a:pPr marL="0" algn="l">
              <a:spcBef>
                <a:spcPts val="1200"/>
              </a:spcBef>
              <a:buNone/>
            </a:pPr>
            <a:r>
              <a:rPr lang="pl-PL" b="1" noProof="0" dirty="0">
                <a:solidFill>
                  <a:srgbClr val="0070C0"/>
                </a:solidFill>
                <a:effectLst/>
              </a:rPr>
              <a:t>Efekty językowe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D11A4D7B-59F0-441A-A58D-542D3F225E01}"/>
              </a:ext>
            </a:extLst>
          </p:cNvPr>
          <p:cNvSpPr txBox="1"/>
          <p:nvPr/>
        </p:nvSpPr>
        <p:spPr>
          <a:xfrm>
            <a:off x="895350" y="4905077"/>
            <a:ext cx="4391025" cy="714375"/>
          </a:xfrm>
          <a:prstGeom prst="rect">
            <a:avLst/>
          </a:prstGeom>
          <a:noFill/>
        </p:spPr>
        <p:txBody>
          <a:bodyPr wrap="square" rtlCol="0">
            <a:normAutofit fontScale="92500" lnSpcReduction="20000"/>
          </a:bodyPr>
          <a:lstStyle/>
          <a:p>
            <a:pPr marL="0" marR="0" algn="l">
              <a:spcBef>
                <a:spcPts val="750"/>
              </a:spcBef>
              <a:buNone/>
            </a:pPr>
            <a:r>
              <a:rPr lang="pl-PL" sz="1700" noProof="0" dirty="0">
                <a:solidFill>
                  <a:srgbClr val="000000"/>
                </a:solidFill>
              </a:rPr>
              <a:t>Poprawa kompetencji komunikacyjnych</a:t>
            </a:r>
            <a:r>
              <a:rPr lang="pl-PL" sz="1700" b="0" noProof="0" dirty="0">
                <a:solidFill>
                  <a:srgbClr val="000000"/>
                </a:solidFill>
                <a:effectLst/>
              </a:rPr>
              <a:t>, bogatsze słownictwo, większa pewność siebie i lepsze wyniki</a:t>
            </a:r>
            <a:br>
              <a:rPr lang="pl-PL" sz="1700" b="0" noProof="0" dirty="0">
                <a:solidFill>
                  <a:srgbClr val="000000"/>
                </a:solidFill>
                <a:effectLst/>
              </a:rPr>
            </a:br>
            <a:r>
              <a:rPr lang="pl-PL" sz="1700" b="0" noProof="0" dirty="0">
                <a:solidFill>
                  <a:srgbClr val="000000"/>
                </a:solidFill>
                <a:effectLst/>
              </a:rPr>
              <a:t>w nauce oraz sukcesy w</a:t>
            </a:r>
            <a:r>
              <a:rPr lang="en-US" sz="1700" b="0" noProof="0" dirty="0">
                <a:solidFill>
                  <a:srgbClr val="000000"/>
                </a:solidFill>
                <a:effectLst/>
              </a:rPr>
              <a:t> </a:t>
            </a:r>
            <a:r>
              <a:rPr lang="pl-PL" sz="1700" b="0" noProof="0" dirty="0">
                <a:solidFill>
                  <a:srgbClr val="000000"/>
                </a:solidFill>
                <a:effectLst/>
              </a:rPr>
              <a:t>konkursach</a:t>
            </a:r>
            <a:r>
              <a:rPr lang="pl-PL" sz="1500" b="0" noProof="0" dirty="0">
                <a:solidFill>
                  <a:srgbClr val="000000"/>
                </a:solidFill>
                <a:effectLst/>
                <a:latin typeface="Avenir"/>
              </a:rPr>
              <a:t>.</a:t>
            </a:r>
            <a:r>
              <a:rPr lang="pl-PL" noProof="0" dirty="0">
                <a:effectLst/>
              </a:rPr>
              <a:t> </a:t>
            </a:r>
            <a:endParaRPr lang="pl-PL" noProof="0" dirty="0"/>
          </a:p>
        </p:txBody>
      </p:sp>
      <p:pic>
        <p:nvPicPr>
          <p:cNvPr id="14" name="Content Placeholder 13">
            <a:extLst>
              <a:ext uri="{FF2B5EF4-FFF2-40B4-BE49-F238E27FC236}">
                <a16:creationId xmlns:a16="http://schemas.microsoft.com/office/drawing/2014/main" id="{94679EE5-7720-E868-4D1D-777128FF2E9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18921" y="1034058"/>
            <a:ext cx="5977729" cy="4483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746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1B9DB1-4067-99C3-DBE7-2155FE38E1AC}"/>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0F6DA851-878D-E4E4-255B-D7971C58728F}"/>
              </a:ext>
            </a:extLst>
          </p:cNvPr>
          <p:cNvSpPr>
            <a:spLocks noGrp="1"/>
          </p:cNvSpPr>
          <p:nvPr>
            <p:ph sz="half" idx="2"/>
          </p:nvPr>
        </p:nvSpPr>
        <p:spPr>
          <a:xfrm>
            <a:off x="376639" y="4774550"/>
            <a:ext cx="8741310" cy="1377338"/>
          </a:xfrm>
        </p:spPr>
        <p:txBody>
          <a:bodyPr>
            <a:noAutofit/>
          </a:bodyPr>
          <a:lstStyle/>
          <a:p>
            <a:pPr marL="0" marR="0" algn="ctr" fontAlgn="b">
              <a:buNone/>
            </a:pPr>
            <a:r>
              <a:rPr lang="pl-PL" sz="8800" b="1" noProof="0" dirty="0">
                <a:solidFill>
                  <a:schemeClr val="bg1"/>
                </a:solidFill>
                <a:effectLst/>
              </a:rPr>
              <a:t>Obsługa projektu </a:t>
            </a:r>
            <a:endParaRPr lang="pl-PL" sz="8800" b="1" noProof="0" dirty="0">
              <a:solidFill>
                <a:schemeClr val="bg1"/>
              </a:solidFill>
            </a:endParaRPr>
          </a:p>
        </p:txBody>
      </p:sp>
    </p:spTree>
    <p:extLst>
      <p:ext uri="{BB962C8B-B14F-4D97-AF65-F5344CB8AC3E}">
        <p14:creationId xmlns:p14="http://schemas.microsoft.com/office/powerpoint/2010/main" val="2767794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9F2440-12B3-4967-A6D5-3ED488399F3A}"/>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28675" y="676868"/>
            <a:ext cx="10534650" cy="5466757"/>
          </a:xfrm>
          <a:prstGeom prst="rect">
            <a:avLst/>
          </a:prstGeom>
        </p:spPr>
      </p:pic>
      <p:sp>
        <p:nvSpPr>
          <p:cNvPr id="7" name="TextBox 6">
            <a:extLst>
              <a:ext uri="{FF2B5EF4-FFF2-40B4-BE49-F238E27FC236}">
                <a16:creationId xmlns:a16="http://schemas.microsoft.com/office/drawing/2014/main" id="{2860094D-8D43-4952-B73B-CDF1B3EE9649}"/>
              </a:ext>
            </a:extLst>
          </p:cNvPr>
          <p:cNvSpPr txBox="1"/>
          <p:nvPr/>
        </p:nvSpPr>
        <p:spPr>
          <a:xfrm>
            <a:off x="7048500" y="819150"/>
            <a:ext cx="4391025" cy="1005780"/>
          </a:xfrm>
          <a:prstGeom prst="rect">
            <a:avLst/>
          </a:prstGeom>
          <a:noFill/>
        </p:spPr>
        <p:txBody>
          <a:bodyPr wrap="square" rtlCol="0">
            <a:noAutofit/>
          </a:bodyPr>
          <a:lstStyle/>
          <a:p>
            <a:pPr marL="0" algn="l">
              <a:buNone/>
            </a:pPr>
            <a:r>
              <a:rPr lang="pl-PL" sz="3200" b="1" noProof="0" dirty="0">
                <a:solidFill>
                  <a:srgbClr val="000000"/>
                </a:solidFill>
                <a:effectLst/>
              </a:rPr>
              <a:t>Organizacja i standardy Erasmus+</a:t>
            </a:r>
            <a:r>
              <a:rPr lang="pl-PL" sz="3200" b="1" noProof="0" dirty="0">
                <a:effectLst/>
              </a:rPr>
              <a:t> </a:t>
            </a:r>
            <a:endParaRPr lang="pl-PL" sz="3200" b="1" noProof="0" dirty="0"/>
          </a:p>
        </p:txBody>
      </p:sp>
      <p:sp>
        <p:nvSpPr>
          <p:cNvPr id="8" name="TextBox 7">
            <a:extLst>
              <a:ext uri="{FF2B5EF4-FFF2-40B4-BE49-F238E27FC236}">
                <a16:creationId xmlns:a16="http://schemas.microsoft.com/office/drawing/2014/main" id="{3DB4C665-049F-4FD3-8BA1-76132D8F3C8B}"/>
              </a:ext>
            </a:extLst>
          </p:cNvPr>
          <p:cNvSpPr txBox="1"/>
          <p:nvPr/>
        </p:nvSpPr>
        <p:spPr>
          <a:xfrm>
            <a:off x="7048500" y="2167830"/>
            <a:ext cx="4391025" cy="476250"/>
          </a:xfrm>
          <a:prstGeom prst="rect">
            <a:avLst/>
          </a:prstGeom>
          <a:noFill/>
        </p:spPr>
        <p:txBody>
          <a:bodyPr wrap="square" rtlCol="0">
            <a:noAutofit/>
          </a:bodyPr>
          <a:lstStyle/>
          <a:p>
            <a:pPr marL="0" algn="l">
              <a:buNone/>
            </a:pPr>
            <a:r>
              <a:rPr lang="pl-PL" b="1" noProof="0" dirty="0">
                <a:solidFill>
                  <a:srgbClr val="0070C0"/>
                </a:solidFill>
                <a:effectLst/>
              </a:rPr>
              <a:t>Transport i zakwaterowanie</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A6E5E4B2-A811-4428-941E-4779B0636BAA}"/>
              </a:ext>
            </a:extLst>
          </p:cNvPr>
          <p:cNvSpPr txBox="1"/>
          <p:nvPr/>
        </p:nvSpPr>
        <p:spPr>
          <a:xfrm>
            <a:off x="7048500" y="2501205"/>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Ekologiczny dojazd, hotel o wysokim standardzie oraz pełne wyżywienie.</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DEFB9A72-31A2-4818-92A5-538E4B36B0EC}"/>
              </a:ext>
            </a:extLst>
          </p:cNvPr>
          <p:cNvSpPr txBox="1"/>
          <p:nvPr/>
        </p:nvSpPr>
        <p:spPr>
          <a:xfrm>
            <a:off x="7048500" y="3110805"/>
            <a:ext cx="4391025" cy="318195"/>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Opieka i wycieczki</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13B3ADE8-1AFF-4715-9EE6-222B44B5FB3B}"/>
              </a:ext>
            </a:extLst>
          </p:cNvPr>
          <p:cNvSpPr txBox="1"/>
          <p:nvPr/>
        </p:nvSpPr>
        <p:spPr>
          <a:xfrm>
            <a:off x="7048500" y="3429000"/>
            <a:ext cx="4391025" cy="6247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Stała opieka pilota i organizacja wycieczek </a:t>
            </a:r>
            <a:r>
              <a:rPr lang="pl-PL" sz="1600" noProof="0" dirty="0">
                <a:solidFill>
                  <a:srgbClr val="000000"/>
                </a:solidFill>
              </a:rPr>
              <a:t>fakultatywnych.</a:t>
            </a:r>
            <a:endParaRPr lang="pl-PL" sz="1600" noProof="0" dirty="0"/>
          </a:p>
        </p:txBody>
      </p:sp>
      <p:sp>
        <p:nvSpPr>
          <p:cNvPr id="12" name="TextBox 11">
            <a:extLst>
              <a:ext uri="{FF2B5EF4-FFF2-40B4-BE49-F238E27FC236}">
                <a16:creationId xmlns:a16="http://schemas.microsoft.com/office/drawing/2014/main" id="{A215A881-9B9F-49E3-BE99-05C121A0EB38}"/>
              </a:ext>
            </a:extLst>
          </p:cNvPr>
          <p:cNvSpPr txBox="1"/>
          <p:nvPr/>
        </p:nvSpPr>
        <p:spPr>
          <a:xfrm>
            <a:off x="7048500" y="4053780"/>
            <a:ext cx="4391025" cy="238125"/>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Wdrożenie w pracę szkoły</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14F41682-7304-4E5C-A30A-86480313406C}"/>
              </a:ext>
            </a:extLst>
          </p:cNvPr>
          <p:cNvSpPr txBox="1"/>
          <p:nvPr/>
        </p:nvSpPr>
        <p:spPr>
          <a:xfrm>
            <a:off x="7048500" y="4387155"/>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Mobilności włączone w codzienne działania, korzyści dla uczniów i kadry.</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AA1ABCF0-E069-46EE-A0F8-7175A03746CB}"/>
              </a:ext>
            </a:extLst>
          </p:cNvPr>
          <p:cNvSpPr txBox="1"/>
          <p:nvPr/>
        </p:nvSpPr>
        <p:spPr>
          <a:xfrm>
            <a:off x="7048500" y="4996755"/>
            <a:ext cx="4391025" cy="238125"/>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Zarządzanie i akredytacja</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EC8E950E-1AD9-45CE-BD97-B6B67A93A92D}"/>
              </a:ext>
            </a:extLst>
          </p:cNvPr>
          <p:cNvSpPr txBox="1"/>
          <p:nvPr/>
        </p:nvSpPr>
        <p:spPr>
          <a:xfrm>
            <a:off x="7048500" y="5330130"/>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Prawidłowe zarządzanie projektem i finansami kluczem do sukcesu i akredytacji.</a:t>
            </a:r>
            <a:r>
              <a:rPr lang="pl-PL" sz="1600" noProof="0" dirty="0">
                <a:effectLst/>
              </a:rPr>
              <a:t> </a:t>
            </a:r>
            <a:endParaRPr lang="pl-PL" sz="1600" noProof="0" dirty="0"/>
          </a:p>
        </p:txBody>
      </p:sp>
      <p:pic>
        <p:nvPicPr>
          <p:cNvPr id="16" name="Content Placeholder 15">
            <a:extLst>
              <a:ext uri="{FF2B5EF4-FFF2-40B4-BE49-F238E27FC236}">
                <a16:creationId xmlns:a16="http://schemas.microsoft.com/office/drawing/2014/main" id="{A3FFDB81-C570-51F5-393B-1216D632341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00539" y="1189136"/>
            <a:ext cx="5972970" cy="4479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825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E1071-6DC7-EA9C-AC99-81ABC1D32E27}"/>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0191FCA4-9B6B-DA43-56F6-219C126251B4}"/>
              </a:ext>
            </a:extLst>
          </p:cNvPr>
          <p:cNvSpPr>
            <a:spLocks noGrp="1"/>
          </p:cNvSpPr>
          <p:nvPr>
            <p:ph sz="half" idx="2"/>
          </p:nvPr>
        </p:nvSpPr>
        <p:spPr>
          <a:xfrm>
            <a:off x="685915" y="3648075"/>
            <a:ext cx="9534409" cy="2513911"/>
          </a:xfrm>
        </p:spPr>
        <p:txBody>
          <a:bodyPr>
            <a:noAutofit/>
          </a:bodyPr>
          <a:lstStyle/>
          <a:p>
            <a:pPr marL="0" marR="0" fontAlgn="b">
              <a:buNone/>
            </a:pPr>
            <a:r>
              <a:rPr lang="pl-PL" sz="8800" b="1" noProof="0" dirty="0">
                <a:solidFill>
                  <a:schemeClr val="bg1"/>
                </a:solidFill>
                <a:effectLst/>
              </a:rPr>
              <a:t>Upowszechnian</a:t>
            </a:r>
            <a:r>
              <a:rPr lang="pl-PL" sz="8800" b="1" noProof="0" dirty="0">
                <a:solidFill>
                  <a:schemeClr val="bg1"/>
                </a:solidFill>
              </a:rPr>
              <a:t>ie		</a:t>
            </a:r>
            <a:r>
              <a:rPr lang="en-US" sz="8800" b="1" noProof="0" dirty="0">
                <a:solidFill>
                  <a:schemeClr val="bg1"/>
                </a:solidFill>
              </a:rPr>
              <a:t> </a:t>
            </a:r>
            <a:r>
              <a:rPr lang="pl-PL" sz="8800" b="1" noProof="0" dirty="0">
                <a:solidFill>
                  <a:schemeClr val="bg1"/>
                </a:solidFill>
                <a:effectLst/>
              </a:rPr>
              <a:t>i cyfryzacja </a:t>
            </a:r>
            <a:endParaRPr lang="pl-PL" sz="8800" b="1" noProof="0" dirty="0">
              <a:solidFill>
                <a:schemeClr val="bg1"/>
              </a:solidFill>
            </a:endParaRPr>
          </a:p>
        </p:txBody>
      </p:sp>
    </p:spTree>
    <p:extLst>
      <p:ext uri="{BB962C8B-B14F-4D97-AF65-F5344CB8AC3E}">
        <p14:creationId xmlns:p14="http://schemas.microsoft.com/office/powerpoint/2010/main" val="215199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8280F7-7A21-4000-8171-CD8B251E5AD0}"/>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76300" y="642045"/>
            <a:ext cx="10544175" cy="5520630"/>
          </a:xfrm>
          <a:prstGeom prst="rect">
            <a:avLst/>
          </a:prstGeom>
        </p:spPr>
      </p:pic>
      <p:pic>
        <p:nvPicPr>
          <p:cNvPr id="6" name="Content Placeholder 5">
            <a:extLst>
              <a:ext uri="{FF2B5EF4-FFF2-40B4-BE49-F238E27FC236}">
                <a16:creationId xmlns:a16="http://schemas.microsoft.com/office/drawing/2014/main" id="{D32093A8-322D-4719-A422-C3A147CC5460}"/>
              </a:ext>
            </a:extLst>
          </p:cNvPr>
          <p:cNvPicPr>
            <a:picLocks noGrp="1" noChangeAspect="1"/>
          </p:cNvPicPr>
          <p:nvPr>
            <p:ph sz="half" idx="2"/>
          </p:nvPr>
        </p:nvPicPr>
        <p:blipFill>
          <a:blip>
            <a:extLst>
              <a:ext uri="{96DAC541-7B7A-43D3-8B79-37D633B846F1}">
                <asvg:svgBlip xmlns:asvg="http://schemas.microsoft.com/office/drawing/2016/SVG/main" xmlns="" r:embed="rId4"/>
              </a:ext>
            </a:extLst>
          </a:blip>
          <a:stretch>
            <a:fillRect/>
          </a:stretch>
        </p:blipFill>
        <p:spPr>
          <a:xfrm>
            <a:off x="5334000" y="43755"/>
            <a:ext cx="6858000" cy="6858000"/>
          </a:xfrm>
          <a:prstGeom prst="rect">
            <a:avLst/>
          </a:prstGeom>
        </p:spPr>
      </p:pic>
      <p:sp>
        <p:nvSpPr>
          <p:cNvPr id="7" name="TextBox 6">
            <a:extLst>
              <a:ext uri="{FF2B5EF4-FFF2-40B4-BE49-F238E27FC236}">
                <a16:creationId xmlns:a16="http://schemas.microsoft.com/office/drawing/2014/main" id="{AD5EB783-7E63-401E-A95B-2861ACAEE266}"/>
              </a:ext>
            </a:extLst>
          </p:cNvPr>
          <p:cNvSpPr txBox="1"/>
          <p:nvPr/>
        </p:nvSpPr>
        <p:spPr>
          <a:xfrm>
            <a:off x="854347" y="703064"/>
            <a:ext cx="4391025" cy="1005780"/>
          </a:xfrm>
          <a:prstGeom prst="rect">
            <a:avLst/>
          </a:prstGeom>
          <a:noFill/>
        </p:spPr>
        <p:txBody>
          <a:bodyPr wrap="square" rtlCol="0">
            <a:noAutofit/>
          </a:bodyPr>
          <a:lstStyle/>
          <a:p>
            <a:pPr marL="0" algn="l">
              <a:buNone/>
            </a:pPr>
            <a:r>
              <a:rPr lang="pl-PL" sz="3600" b="1" noProof="0" dirty="0">
                <a:solidFill>
                  <a:srgbClr val="000000"/>
                </a:solidFill>
                <a:effectLst/>
              </a:rPr>
              <a:t>Wydarzenia promujące projekt</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A5430A96-A0A6-4E01-95D6-A68EA0474CB4}"/>
              </a:ext>
            </a:extLst>
          </p:cNvPr>
          <p:cNvSpPr txBox="1"/>
          <p:nvPr/>
        </p:nvSpPr>
        <p:spPr>
          <a:xfrm>
            <a:off x="854347" y="2051744"/>
            <a:ext cx="4391025" cy="323850"/>
          </a:xfrm>
          <a:prstGeom prst="rect">
            <a:avLst/>
          </a:prstGeom>
          <a:noFill/>
        </p:spPr>
        <p:txBody>
          <a:bodyPr wrap="square" rtlCol="0">
            <a:noAutofit/>
          </a:bodyPr>
          <a:lstStyle/>
          <a:p>
            <a:pPr marL="0" algn="l">
              <a:buNone/>
            </a:pPr>
            <a:r>
              <a:rPr lang="pl-PL" b="1" noProof="0" dirty="0">
                <a:solidFill>
                  <a:srgbClr val="0070C0"/>
                </a:solidFill>
                <a:effectLst/>
              </a:rPr>
              <a:t>Wydarzenia i atrakcje </a:t>
            </a:r>
            <a:endParaRPr lang="pl-PL" b="1" noProof="0" dirty="0">
              <a:solidFill>
                <a:srgbClr val="0070C0"/>
              </a:solidFill>
            </a:endParaRPr>
          </a:p>
        </p:txBody>
      </p:sp>
      <p:sp>
        <p:nvSpPr>
          <p:cNvPr id="9" name="TextBox 8">
            <a:extLst>
              <a:ext uri="{FF2B5EF4-FFF2-40B4-BE49-F238E27FC236}">
                <a16:creationId xmlns:a16="http://schemas.microsoft.com/office/drawing/2014/main" id="{BC6D645A-DA9C-4C0E-A944-8EA5A23F63AD}"/>
              </a:ext>
            </a:extLst>
          </p:cNvPr>
          <p:cNvSpPr txBox="1"/>
          <p:nvPr/>
        </p:nvSpPr>
        <p:spPr>
          <a:xfrm>
            <a:off x="854347" y="2375594"/>
            <a:ext cx="4391025" cy="49530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Wernisaż, taniec Zorby i grecki poczęstunek budowały atmosferę święta.</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D28D76A7-BC0E-4A4B-BFF4-F8FDAA2CD604}"/>
              </a:ext>
            </a:extLst>
          </p:cNvPr>
          <p:cNvSpPr txBox="1"/>
          <p:nvPr/>
        </p:nvSpPr>
        <p:spPr>
          <a:xfrm>
            <a:off x="854347" y="3023294"/>
            <a:ext cx="4391025" cy="323850"/>
          </a:xfrm>
          <a:prstGeom prst="rect">
            <a:avLst/>
          </a:prstGeom>
          <a:noFill/>
        </p:spPr>
        <p:txBody>
          <a:bodyPr wrap="square" rtlCol="0">
            <a:noAutofit/>
          </a:bodyPr>
          <a:lstStyle/>
          <a:p>
            <a:pPr marL="0" algn="l">
              <a:spcBef>
                <a:spcPts val="1200"/>
              </a:spcBef>
              <a:buNone/>
            </a:pPr>
            <a:r>
              <a:rPr lang="pl-PL" b="1" noProof="0" dirty="0">
                <a:solidFill>
                  <a:srgbClr val="0070C0"/>
                </a:solidFill>
                <a:effectLst/>
              </a:rPr>
              <a:t>Goście i promocja</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4FF7A049-AA31-47E2-94E9-784F952AD706}"/>
              </a:ext>
            </a:extLst>
          </p:cNvPr>
          <p:cNvSpPr txBox="1"/>
          <p:nvPr/>
        </p:nvSpPr>
        <p:spPr>
          <a:xfrm>
            <a:off x="854347" y="3347144"/>
            <a:ext cx="4391025" cy="49530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Zapraszano władze i media lokalne, promując projekt w prasie i ulotkach.</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DFC359D2-89C1-48B0-9121-CB5867573BD2}"/>
              </a:ext>
            </a:extLst>
          </p:cNvPr>
          <p:cNvSpPr txBox="1"/>
          <p:nvPr/>
        </p:nvSpPr>
        <p:spPr>
          <a:xfrm>
            <a:off x="854347" y="3994844"/>
            <a:ext cx="4391025" cy="228600"/>
          </a:xfrm>
          <a:prstGeom prst="rect">
            <a:avLst/>
          </a:prstGeom>
          <a:noFill/>
        </p:spPr>
        <p:txBody>
          <a:bodyPr wrap="square" rtlCol="0">
            <a:noAutofit/>
          </a:bodyPr>
          <a:lstStyle/>
          <a:p>
            <a:pPr marL="0" algn="l">
              <a:spcBef>
                <a:spcPts val="1200"/>
              </a:spcBef>
              <a:buNone/>
            </a:pPr>
            <a:r>
              <a:rPr lang="pl-PL" b="1" noProof="0" dirty="0">
                <a:solidFill>
                  <a:srgbClr val="0070C0"/>
                </a:solidFill>
                <a:effectLst/>
              </a:rPr>
              <a:t>Zaangażowanie społeczności</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48E58D1A-C382-44DB-968D-7D0FB2E5F79F}"/>
              </a:ext>
            </a:extLst>
          </p:cNvPr>
          <p:cNvSpPr txBox="1"/>
          <p:nvPr/>
        </p:nvSpPr>
        <p:spPr>
          <a:xfrm>
            <a:off x="854347" y="4318694"/>
            <a:ext cx="4391025" cy="49530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Rodzice i mieszkańcy poznawali efekty pracy podczas spotkań podsumowujących.</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3D443882-6E63-4396-9068-D46BBBA2430B}"/>
              </a:ext>
            </a:extLst>
          </p:cNvPr>
          <p:cNvSpPr txBox="1"/>
          <p:nvPr/>
        </p:nvSpPr>
        <p:spPr>
          <a:xfrm>
            <a:off x="854347" y="4995201"/>
            <a:ext cx="4391025" cy="390214"/>
          </a:xfrm>
          <a:prstGeom prst="rect">
            <a:avLst/>
          </a:prstGeom>
          <a:noFill/>
        </p:spPr>
        <p:txBody>
          <a:bodyPr wrap="square" rtlCol="0">
            <a:noAutofit/>
          </a:bodyPr>
          <a:lstStyle/>
          <a:p>
            <a:pPr marL="0" algn="l">
              <a:spcBef>
                <a:spcPts val="1200"/>
              </a:spcBef>
              <a:buNone/>
            </a:pPr>
            <a:r>
              <a:rPr lang="pl-PL" b="1" noProof="0" dirty="0">
                <a:solidFill>
                  <a:srgbClr val="0070C0"/>
                </a:solidFill>
                <a:effectLst/>
              </a:rPr>
              <a:t>Materiały promocyjne</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F8482E49-CCED-4FEE-B2C0-A016E863293B}"/>
              </a:ext>
            </a:extLst>
          </p:cNvPr>
          <p:cNvSpPr txBox="1"/>
          <p:nvPr/>
        </p:nvSpPr>
        <p:spPr>
          <a:xfrm>
            <a:off x="854347" y="5290516"/>
            <a:ext cx="4391025" cy="6415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Banery, worki, czapeczki i przypinki z logo Erasmus+ wzmacniały rozpoznawalność.</a:t>
            </a:r>
            <a:r>
              <a:rPr lang="pl-PL" sz="1600" noProof="0" dirty="0">
                <a:effectLst/>
              </a:rPr>
              <a:t> </a:t>
            </a:r>
            <a:endParaRPr lang="pl-PL" sz="1600" noProof="0" dirty="0"/>
          </a:p>
        </p:txBody>
      </p:sp>
      <p:pic>
        <p:nvPicPr>
          <p:cNvPr id="3" name="Picture 2">
            <a:extLst>
              <a:ext uri="{FF2B5EF4-FFF2-40B4-BE49-F238E27FC236}">
                <a16:creationId xmlns:a16="http://schemas.microsoft.com/office/drawing/2014/main" id="{348F4BBD-B0FF-8975-E9EF-89769BC615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569406" y="580360"/>
            <a:ext cx="2986306" cy="359046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C701C43-0698-804C-DAFE-D27DA63ED3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8138181" y="2802615"/>
            <a:ext cx="2767016" cy="3403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0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1B18-B860-0D74-B12D-D8724CEF5E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C4913BD-CB42-DC8C-D707-886DC029AEC6}"/>
              </a:ext>
            </a:extLst>
          </p:cNvPr>
          <p:cNvSpPr txBox="1"/>
          <p:nvPr/>
        </p:nvSpPr>
        <p:spPr>
          <a:xfrm>
            <a:off x="952764" y="552637"/>
            <a:ext cx="6936581" cy="1340941"/>
          </a:xfrm>
          <a:prstGeom prst="rect">
            <a:avLst/>
          </a:prstGeom>
          <a:noFill/>
        </p:spPr>
        <p:txBody>
          <a:bodyPr wrap="square" rtlCol="0">
            <a:normAutofit fontScale="92500" lnSpcReduction="10000"/>
          </a:bodyPr>
          <a:lstStyle/>
          <a:p>
            <a:pPr marL="0" marR="0" algn="l">
              <a:buNone/>
            </a:pPr>
            <a:r>
              <a:rPr lang="pl-PL" sz="4800" b="1" noProof="0" dirty="0">
                <a:solidFill>
                  <a:srgbClr val="000000"/>
                </a:solidFill>
                <a:effectLst/>
              </a:rPr>
              <a:t>Naszym boiskiem jest cała Europa</a:t>
            </a:r>
            <a:r>
              <a:rPr lang="pl-PL" b="1" noProof="0" dirty="0">
                <a:effectLst/>
              </a:rPr>
              <a:t> </a:t>
            </a:r>
            <a:endParaRPr lang="pl-PL" b="1" noProof="0" dirty="0"/>
          </a:p>
        </p:txBody>
      </p:sp>
      <p:sp>
        <p:nvSpPr>
          <p:cNvPr id="11" name="TextBox 10">
            <a:extLst>
              <a:ext uri="{FF2B5EF4-FFF2-40B4-BE49-F238E27FC236}">
                <a16:creationId xmlns:a16="http://schemas.microsoft.com/office/drawing/2014/main" id="{03092459-B802-D82F-58B3-18A8E43BB6D0}"/>
              </a:ext>
            </a:extLst>
          </p:cNvPr>
          <p:cNvSpPr txBox="1"/>
          <p:nvPr/>
        </p:nvSpPr>
        <p:spPr>
          <a:xfrm>
            <a:off x="952764" y="1893578"/>
            <a:ext cx="6169572" cy="4231928"/>
          </a:xfrm>
          <a:prstGeom prst="rect">
            <a:avLst/>
          </a:prstGeom>
          <a:noFill/>
        </p:spPr>
        <p:txBody>
          <a:bodyPr wrap="square">
            <a:spAutoFit/>
          </a:bodyPr>
          <a:lstStyle/>
          <a:p>
            <a:pPr marL="285750" indent="-285750">
              <a:spcAft>
                <a:spcPts val="600"/>
              </a:spcAft>
              <a:buFont typeface="Arial" panose="020B0604020202020204" pitchFamily="34" charset="0"/>
              <a:buChar char="•"/>
            </a:pPr>
            <a:r>
              <a:rPr lang="pl-PL" b="1" noProof="0" dirty="0">
                <a:solidFill>
                  <a:srgbClr val="0070C0"/>
                </a:solidFill>
              </a:rPr>
              <a:t>Charakterystyka szkoły: </a:t>
            </a:r>
            <a:r>
              <a:rPr lang="pl-PL" noProof="0" dirty="0"/>
              <a:t>niewielka szkoła wiejska, silnie związana z lokalną społecznością.</a:t>
            </a:r>
          </a:p>
          <a:p>
            <a:pPr marL="285750" indent="-285750">
              <a:spcAft>
                <a:spcPts val="600"/>
              </a:spcAft>
              <a:buFont typeface="Arial" panose="020B0604020202020204" pitchFamily="34" charset="0"/>
              <a:buChar char="•"/>
            </a:pPr>
            <a:r>
              <a:rPr lang="pl-PL" b="1" noProof="0" dirty="0">
                <a:solidFill>
                  <a:srgbClr val="0070C0"/>
                </a:solidFill>
              </a:rPr>
              <a:t>Społeczność: </a:t>
            </a:r>
            <a:r>
              <a:rPr lang="pl-PL" noProof="0" dirty="0"/>
              <a:t>188 uczniów z kilku okolicznych miejscowości</a:t>
            </a:r>
          </a:p>
          <a:p>
            <a:pPr marL="285750" indent="-285750">
              <a:spcAft>
                <a:spcPts val="600"/>
              </a:spcAft>
              <a:buFont typeface="Arial" panose="020B0604020202020204" pitchFamily="34" charset="0"/>
              <a:buChar char="•"/>
            </a:pPr>
            <a:r>
              <a:rPr lang="pl-PL" b="1" noProof="0" dirty="0">
                <a:solidFill>
                  <a:srgbClr val="0070C0"/>
                </a:solidFill>
              </a:rPr>
              <a:t>Kadra: </a:t>
            </a:r>
            <a:r>
              <a:rPr lang="pl-PL" noProof="0" dirty="0"/>
              <a:t>25 nauczycieli, średni staż pracy ok. 10 lat.</a:t>
            </a:r>
          </a:p>
          <a:p>
            <a:pPr marL="285750" indent="-285750">
              <a:spcAft>
                <a:spcPts val="600"/>
              </a:spcAft>
              <a:buFont typeface="Arial" panose="020B0604020202020204" pitchFamily="34" charset="0"/>
              <a:buChar char="•"/>
            </a:pPr>
            <a:r>
              <a:rPr lang="pl-PL" b="1" noProof="0" dirty="0">
                <a:solidFill>
                  <a:srgbClr val="0070C0"/>
                </a:solidFill>
              </a:rPr>
              <a:t>Kluczowe programy: </a:t>
            </a:r>
            <a:r>
              <a:rPr lang="pl-PL" noProof="0" dirty="0"/>
              <a:t>Erasmus+, Szkoła Promująca Zdrowie,  Pracownia Ekologiczna.</a:t>
            </a:r>
          </a:p>
          <a:p>
            <a:pPr marL="285750" indent="-285750">
              <a:spcAft>
                <a:spcPts val="600"/>
              </a:spcAft>
              <a:buFont typeface="Arial" panose="020B0604020202020204" pitchFamily="34" charset="0"/>
              <a:buChar char="•"/>
            </a:pPr>
            <a:r>
              <a:rPr lang="pl-PL" b="1" noProof="0" dirty="0">
                <a:solidFill>
                  <a:srgbClr val="0070C0"/>
                </a:solidFill>
              </a:rPr>
              <a:t>Rozwój infrastruktury:</a:t>
            </a:r>
            <a:r>
              <a:rPr lang="pl-PL" noProof="0" dirty="0">
                <a:solidFill>
                  <a:srgbClr val="0070C0"/>
                </a:solidFill>
              </a:rPr>
              <a:t> </a:t>
            </a:r>
            <a:r>
              <a:rPr lang="pl-PL" noProof="0" dirty="0"/>
              <a:t>nowa sala gimnastyczna i nowoczesna pracownia językowa.</a:t>
            </a:r>
          </a:p>
          <a:p>
            <a:pPr marL="285750" indent="-285750">
              <a:spcAft>
                <a:spcPts val="600"/>
              </a:spcAft>
              <a:buFont typeface="Arial" panose="020B0604020202020204" pitchFamily="34" charset="0"/>
              <a:buChar char="•"/>
            </a:pPr>
            <a:r>
              <a:rPr lang="pl-PL" b="1" noProof="0" dirty="0">
                <a:solidFill>
                  <a:srgbClr val="0070C0"/>
                </a:solidFill>
              </a:rPr>
              <a:t>Efekt: </a:t>
            </a:r>
            <a:r>
              <a:rPr lang="pl-PL" noProof="0" dirty="0"/>
              <a:t>wzrost atrakcyjności szkoły i dostosowanie do współczesnych standardów edukacyjnych.</a:t>
            </a:r>
          </a:p>
          <a:p>
            <a:pPr marL="285750" indent="-285750">
              <a:spcAft>
                <a:spcPts val="600"/>
              </a:spcAft>
              <a:buFont typeface="Arial" panose="020B0604020202020204" pitchFamily="34" charset="0"/>
              <a:buChar char="•"/>
            </a:pPr>
            <a:r>
              <a:rPr lang="pl-PL" b="1" noProof="0" dirty="0">
                <a:solidFill>
                  <a:srgbClr val="0070C0"/>
                </a:solidFill>
              </a:rPr>
              <a:t>Cel prezentacji: </a:t>
            </a:r>
            <a:r>
              <a:rPr lang="pl-PL" noProof="0" dirty="0">
                <a:solidFill>
                  <a:srgbClr val="000000"/>
                </a:solidFill>
                <a:cs typeface="Arial" panose="020B0604020202020204" pitchFamily="34" charset="0"/>
              </a:rPr>
              <a:t>Materiał pokazuje szkołę jako przykład dobrych praktyk w programie Erasmus+.</a:t>
            </a:r>
            <a:r>
              <a:rPr lang="pl-PL" noProof="0" dirty="0">
                <a:cs typeface="Arial" panose="020B0604020202020204" pitchFamily="34" charset="0"/>
              </a:rPr>
              <a:t> </a:t>
            </a:r>
          </a:p>
          <a:p>
            <a:pPr marL="285750" indent="-285750">
              <a:spcAft>
                <a:spcPts val="600"/>
              </a:spcAft>
              <a:buFont typeface="Arial" panose="020B0604020202020204" pitchFamily="34" charset="0"/>
              <a:buChar char="•"/>
            </a:pPr>
            <a:endParaRPr lang="pl-PL" b="1" noProof="0" dirty="0">
              <a:solidFill>
                <a:schemeClr val="accent5"/>
              </a:solidFill>
            </a:endParaRPr>
          </a:p>
        </p:txBody>
      </p:sp>
      <p:pic>
        <p:nvPicPr>
          <p:cNvPr id="8" name="Content Placeholder 7">
            <a:extLst>
              <a:ext uri="{FF2B5EF4-FFF2-40B4-BE49-F238E27FC236}">
                <a16:creationId xmlns:a16="http://schemas.microsoft.com/office/drawing/2014/main" id="{BDD4E78D-DDF5-C1C5-F8B4-18C20E69AA27}"/>
              </a:ext>
            </a:extLst>
          </p:cNvPr>
          <p:cNvPicPr>
            <a:picLocks noGrp="1" noChangeAspect="1"/>
          </p:cNvPicPr>
          <p:nvPr>
            <p:ph sz="half" idx="4294967295"/>
          </p:nvPr>
        </p:nvPicPr>
        <p:blipFill>
          <a:blip r:embed="rId3" cstate="hqprint">
            <a:extLst>
              <a:ext uri="{28A0092B-C50C-407E-A947-70E740481C1C}">
                <a14:useLocalDpi xmlns:a14="http://schemas.microsoft.com/office/drawing/2010/main" val="0"/>
              </a:ext>
            </a:extLst>
          </a:blip>
          <a:stretch>
            <a:fillRect/>
          </a:stretch>
        </p:blipFill>
        <p:spPr>
          <a:xfrm>
            <a:off x="8077367" y="3479593"/>
            <a:ext cx="2225675" cy="2268537"/>
          </a:xfrm>
          <a:prstGeom prst="rect">
            <a:avLst/>
          </a:prstGeom>
        </p:spPr>
      </p:pic>
      <p:pic>
        <p:nvPicPr>
          <p:cNvPr id="9" name="Picture 8">
            <a:extLst>
              <a:ext uri="{FF2B5EF4-FFF2-40B4-BE49-F238E27FC236}">
                <a16:creationId xmlns:a16="http://schemas.microsoft.com/office/drawing/2014/main" id="{4225D0EB-E17A-B793-A449-DC374A73D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072" y="1041303"/>
            <a:ext cx="4016970" cy="2268537"/>
          </a:xfrm>
          <a:prstGeom prst="rect">
            <a:avLst/>
          </a:prstGeom>
        </p:spPr>
      </p:pic>
    </p:spTree>
    <p:extLst>
      <p:ext uri="{BB962C8B-B14F-4D97-AF65-F5344CB8AC3E}">
        <p14:creationId xmlns:p14="http://schemas.microsoft.com/office/powerpoint/2010/main" val="142256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6845E3-9B4B-FA0B-6DA6-08D251E63554}"/>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2D83B4CE-F01C-85F9-67A6-2071D3A56546}"/>
              </a:ext>
            </a:extLst>
          </p:cNvPr>
          <p:cNvSpPr>
            <a:spLocks noGrp="1"/>
          </p:cNvSpPr>
          <p:nvPr>
            <p:ph sz="half" idx="2"/>
          </p:nvPr>
        </p:nvSpPr>
        <p:spPr>
          <a:xfrm>
            <a:off x="828675" y="3609975"/>
            <a:ext cx="10534650" cy="2419350"/>
          </a:xfrm>
        </p:spPr>
        <p:txBody>
          <a:bodyPr>
            <a:noAutofit/>
          </a:bodyPr>
          <a:lstStyle/>
          <a:p>
            <a:pPr marL="0" marR="0" algn="l" fontAlgn="b">
              <a:buNone/>
            </a:pPr>
            <a:r>
              <a:rPr lang="pl-PL" sz="8800" b="1" noProof="0" dirty="0">
                <a:solidFill>
                  <a:schemeClr val="bg1"/>
                </a:solidFill>
                <a:effectLst/>
              </a:rPr>
              <a:t>Upowszechnianie – cyfryzacja </a:t>
            </a:r>
            <a:endParaRPr lang="pl-PL" sz="8800" b="1" noProof="0" dirty="0">
              <a:solidFill>
                <a:schemeClr val="bg1"/>
              </a:solidFill>
            </a:endParaRPr>
          </a:p>
        </p:txBody>
      </p:sp>
    </p:spTree>
    <p:extLst>
      <p:ext uri="{BB962C8B-B14F-4D97-AF65-F5344CB8AC3E}">
        <p14:creationId xmlns:p14="http://schemas.microsoft.com/office/powerpoint/2010/main" val="3462326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B06260-9841-4EBB-8B6B-6136E6BC06DA}"/>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57250" y="788789"/>
            <a:ext cx="10477499" cy="5280422"/>
          </a:xfrm>
          <a:prstGeom prst="rect">
            <a:avLst/>
          </a:prstGeom>
        </p:spPr>
      </p:pic>
      <p:sp>
        <p:nvSpPr>
          <p:cNvPr id="7" name="TextBox 6">
            <a:extLst>
              <a:ext uri="{FF2B5EF4-FFF2-40B4-BE49-F238E27FC236}">
                <a16:creationId xmlns:a16="http://schemas.microsoft.com/office/drawing/2014/main" id="{FA986845-2A42-4DBF-A127-96768D7B46CB}"/>
              </a:ext>
            </a:extLst>
          </p:cNvPr>
          <p:cNvSpPr txBox="1"/>
          <p:nvPr/>
        </p:nvSpPr>
        <p:spPr>
          <a:xfrm>
            <a:off x="7162800" y="1019175"/>
            <a:ext cx="4391025" cy="1005780"/>
          </a:xfrm>
          <a:prstGeom prst="rect">
            <a:avLst/>
          </a:prstGeom>
          <a:noFill/>
        </p:spPr>
        <p:txBody>
          <a:bodyPr wrap="square" rtlCol="0">
            <a:noAutofit/>
          </a:bodyPr>
          <a:lstStyle/>
          <a:p>
            <a:pPr marL="0" algn="l">
              <a:buNone/>
            </a:pPr>
            <a:r>
              <a:rPr lang="pl-PL" sz="3600" b="1" noProof="0" dirty="0">
                <a:solidFill>
                  <a:srgbClr val="000000"/>
                </a:solidFill>
                <a:effectLst/>
              </a:rPr>
              <a:t>Rozwój kompetencji cyfrowych</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93974DDE-0804-4392-A8EF-CC71BB840F4F}"/>
              </a:ext>
            </a:extLst>
          </p:cNvPr>
          <p:cNvSpPr txBox="1"/>
          <p:nvPr/>
        </p:nvSpPr>
        <p:spPr>
          <a:xfrm>
            <a:off x="7162800" y="2367855"/>
            <a:ext cx="4391025" cy="312390"/>
          </a:xfrm>
          <a:prstGeom prst="rect">
            <a:avLst/>
          </a:prstGeom>
          <a:noFill/>
        </p:spPr>
        <p:txBody>
          <a:bodyPr wrap="square" rtlCol="0">
            <a:noAutofit/>
          </a:bodyPr>
          <a:lstStyle/>
          <a:p>
            <a:pPr marL="0" algn="l">
              <a:buNone/>
            </a:pPr>
            <a:r>
              <a:rPr lang="pl-PL" b="1" noProof="0" dirty="0">
                <a:solidFill>
                  <a:srgbClr val="0070C0"/>
                </a:solidFill>
                <a:effectLst/>
              </a:rPr>
              <a:t>Praktyczne działania </a:t>
            </a:r>
            <a:endParaRPr lang="pl-PL" b="1" noProof="0" dirty="0">
              <a:solidFill>
                <a:srgbClr val="0070C0"/>
              </a:solidFill>
            </a:endParaRPr>
          </a:p>
        </p:txBody>
      </p:sp>
      <p:sp>
        <p:nvSpPr>
          <p:cNvPr id="9" name="TextBox 8">
            <a:extLst>
              <a:ext uri="{FF2B5EF4-FFF2-40B4-BE49-F238E27FC236}">
                <a16:creationId xmlns:a16="http://schemas.microsoft.com/office/drawing/2014/main" id="{7FC6A7CF-725B-4327-B899-5DD3F5CFE79B}"/>
              </a:ext>
            </a:extLst>
          </p:cNvPr>
          <p:cNvSpPr txBox="1"/>
          <p:nvPr/>
        </p:nvSpPr>
        <p:spPr>
          <a:xfrm>
            <a:off x="7162800" y="2680245"/>
            <a:ext cx="4391025" cy="4342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Uczniowie tworzyli prezentacje i montowali filmy promujące szkołę oraz projekt.</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CB4EE43C-A4AF-45EA-AC57-C406B75DBDA2}"/>
              </a:ext>
            </a:extLst>
          </p:cNvPr>
          <p:cNvSpPr txBox="1"/>
          <p:nvPr/>
        </p:nvSpPr>
        <p:spPr>
          <a:xfrm>
            <a:off x="7162800" y="3340578"/>
            <a:ext cx="4391025" cy="434279"/>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Wzmacnianie kompetencji</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FF02439D-5D63-4E16-8085-81D83AC458DC}"/>
              </a:ext>
            </a:extLst>
          </p:cNvPr>
          <p:cNvSpPr txBox="1"/>
          <p:nvPr/>
        </p:nvSpPr>
        <p:spPr>
          <a:xfrm>
            <a:off x="7162800" y="3688519"/>
            <a:ext cx="4391025" cy="4342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Szkoła rozwijała umiejętności cyfrowe uczniów i kadry zgodnie ze standardami Erasmus+.</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228B67C6-CC46-4356-A433-77BA84DB53B5}"/>
              </a:ext>
            </a:extLst>
          </p:cNvPr>
          <p:cNvSpPr txBox="1"/>
          <p:nvPr/>
        </p:nvSpPr>
        <p:spPr>
          <a:xfrm>
            <a:off x="7162800" y="4384403"/>
            <a:ext cx="4391025" cy="43428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Nowoczesna szkoła i promocja</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9D716B8D-5C0B-4733-A99F-0A484B60ABA3}"/>
              </a:ext>
            </a:extLst>
          </p:cNvPr>
          <p:cNvSpPr txBox="1"/>
          <p:nvPr/>
        </p:nvSpPr>
        <p:spPr>
          <a:xfrm>
            <a:off x="7162800" y="4818683"/>
            <a:ext cx="4391025" cy="651420"/>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Placówka stała się bardziej otwarta na technologie; efekty upowszechniano lokalnie i międzynarodowo</a:t>
            </a:r>
            <a:r>
              <a:rPr lang="pl-PL" sz="1425" b="0" noProof="0" dirty="0">
                <a:solidFill>
                  <a:srgbClr val="000000"/>
                </a:solidFill>
                <a:effectLst/>
                <a:latin typeface="Avenir"/>
              </a:rPr>
              <a:t>.</a:t>
            </a:r>
            <a:r>
              <a:rPr lang="pl-PL" noProof="0" dirty="0">
                <a:effectLst/>
              </a:rPr>
              <a:t> </a:t>
            </a:r>
            <a:endParaRPr lang="pl-PL" noProof="0" dirty="0"/>
          </a:p>
        </p:txBody>
      </p:sp>
      <p:pic>
        <p:nvPicPr>
          <p:cNvPr id="3" name="Picture 2">
            <a:extLst>
              <a:ext uri="{FF2B5EF4-FFF2-40B4-BE49-F238E27FC236}">
                <a16:creationId xmlns:a16="http://schemas.microsoft.com/office/drawing/2014/main" id="{85BB95D5-0AF6-611F-EDF8-C07AFA4FCD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93180" y="1019175"/>
            <a:ext cx="3646449" cy="273483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4F2E8D3-BF59-8365-696A-98B5B55BBC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89921" y="3288608"/>
            <a:ext cx="3646449" cy="273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0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09FF3C-E747-C8DC-D20F-5CD1C9F45A5B}"/>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8B22E8F4-71D2-B7FF-5EF4-D83A080C8A05}"/>
              </a:ext>
            </a:extLst>
          </p:cNvPr>
          <p:cNvSpPr>
            <a:spLocks noGrp="1"/>
          </p:cNvSpPr>
          <p:nvPr>
            <p:ph sz="half" idx="2"/>
          </p:nvPr>
        </p:nvSpPr>
        <p:spPr>
          <a:xfrm>
            <a:off x="828675" y="3524250"/>
            <a:ext cx="10534650" cy="2505075"/>
          </a:xfrm>
        </p:spPr>
        <p:txBody>
          <a:bodyPr>
            <a:noAutofit/>
          </a:bodyPr>
          <a:lstStyle/>
          <a:p>
            <a:pPr marL="0" marR="0" algn="l" fontAlgn="b">
              <a:buNone/>
            </a:pPr>
            <a:r>
              <a:rPr lang="pl-PL" sz="8800" b="1" noProof="0" dirty="0">
                <a:solidFill>
                  <a:schemeClr val="bg1"/>
                </a:solidFill>
                <a:effectLst/>
              </a:rPr>
              <a:t>Sprawozdawczość </a:t>
            </a:r>
            <a:br>
              <a:rPr lang="pl-PL" sz="8800" b="1" noProof="0" dirty="0">
                <a:solidFill>
                  <a:schemeClr val="bg1"/>
                </a:solidFill>
                <a:effectLst/>
              </a:rPr>
            </a:br>
            <a:r>
              <a:rPr lang="pl-PL" sz="8800" b="1" noProof="0" dirty="0">
                <a:solidFill>
                  <a:schemeClr val="bg1"/>
                </a:solidFill>
                <a:effectLst/>
              </a:rPr>
              <a:t>oraz efekty </a:t>
            </a:r>
            <a:endParaRPr lang="pl-PL" sz="8800" b="1" noProof="0" dirty="0">
              <a:solidFill>
                <a:schemeClr val="bg1"/>
              </a:solidFill>
            </a:endParaRPr>
          </a:p>
        </p:txBody>
      </p:sp>
    </p:spTree>
    <p:extLst>
      <p:ext uri="{BB962C8B-B14F-4D97-AF65-F5344CB8AC3E}">
        <p14:creationId xmlns:p14="http://schemas.microsoft.com/office/powerpoint/2010/main" val="1574250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C526A1-0454-40BC-B5F5-943CEB921A9D}"/>
              </a:ext>
            </a:extLst>
          </p:cNvPr>
          <p:cNvPicPr>
            <a:picLocks noGrp="1" noChangeAspect="1"/>
          </p:cNvPicPr>
          <p:nvPr>
            <p:ph sz="half" idx="1"/>
          </p:nvPr>
        </p:nvPicPr>
        <p:blipFill>
          <a:blip>
            <a:extLst>
              <a:ext uri="{96DAC541-7B7A-43D3-8B79-37D633B846F1}">
                <asvg:svgBlip xmlns:asvg="http://schemas.microsoft.com/office/drawing/2016/SVG/main" xmlns="" r:embed="rId4"/>
              </a:ext>
            </a:extLst>
          </a:blip>
          <a:stretch>
            <a:fillRect/>
          </a:stretch>
        </p:blipFill>
        <p:spPr>
          <a:xfrm>
            <a:off x="828675" y="696516"/>
            <a:ext cx="10658475" cy="5475684"/>
          </a:xfrm>
          <a:prstGeom prst="rect">
            <a:avLst/>
          </a:prstGeom>
        </p:spPr>
      </p:pic>
      <p:sp>
        <p:nvSpPr>
          <p:cNvPr id="7" name="TextBox 6">
            <a:extLst>
              <a:ext uri="{FF2B5EF4-FFF2-40B4-BE49-F238E27FC236}">
                <a16:creationId xmlns:a16="http://schemas.microsoft.com/office/drawing/2014/main" id="{AE52BA18-0D1B-4E1A-A06D-A57125FF151E}"/>
              </a:ext>
            </a:extLst>
          </p:cNvPr>
          <p:cNvSpPr txBox="1"/>
          <p:nvPr/>
        </p:nvSpPr>
        <p:spPr>
          <a:xfrm>
            <a:off x="981075" y="800100"/>
            <a:ext cx="4391025" cy="1005780"/>
          </a:xfrm>
          <a:prstGeom prst="rect">
            <a:avLst/>
          </a:prstGeom>
          <a:noFill/>
        </p:spPr>
        <p:txBody>
          <a:bodyPr wrap="square" rtlCol="0">
            <a:noAutofit/>
          </a:bodyPr>
          <a:lstStyle/>
          <a:p>
            <a:pPr marL="0" algn="l">
              <a:buNone/>
            </a:pPr>
            <a:r>
              <a:rPr lang="pl-PL" sz="3600" b="1" noProof="0" dirty="0">
                <a:solidFill>
                  <a:srgbClr val="000000"/>
                </a:solidFill>
                <a:effectLst/>
              </a:rPr>
              <a:t>Analizy, raporty </a:t>
            </a:r>
            <a:br>
              <a:rPr lang="pl-PL" sz="3600" b="1" noProof="0" dirty="0">
                <a:solidFill>
                  <a:srgbClr val="000000"/>
                </a:solidFill>
                <a:effectLst/>
              </a:rPr>
            </a:br>
            <a:r>
              <a:rPr lang="pl-PL" sz="3600" b="1" noProof="0" dirty="0">
                <a:solidFill>
                  <a:srgbClr val="000000"/>
                </a:solidFill>
                <a:effectLst/>
              </a:rPr>
              <a:t>i ankiety</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3ADFE95D-2436-4A7F-A522-4C837A0A65AF}"/>
              </a:ext>
            </a:extLst>
          </p:cNvPr>
          <p:cNvSpPr txBox="1"/>
          <p:nvPr/>
        </p:nvSpPr>
        <p:spPr>
          <a:xfrm>
            <a:off x="981075" y="2386905"/>
            <a:ext cx="4391025" cy="381418"/>
          </a:xfrm>
          <a:prstGeom prst="rect">
            <a:avLst/>
          </a:prstGeom>
          <a:noFill/>
        </p:spPr>
        <p:txBody>
          <a:bodyPr wrap="square" rtlCol="0">
            <a:noAutofit/>
          </a:bodyPr>
          <a:lstStyle/>
          <a:p>
            <a:pPr marL="0" algn="l">
              <a:buNone/>
            </a:pPr>
            <a:r>
              <a:rPr lang="pl-PL" b="1" noProof="0" dirty="0">
                <a:solidFill>
                  <a:srgbClr val="0070C0"/>
                </a:solidFill>
                <a:effectLst/>
              </a:rPr>
              <a:t>Cel ewaluacji</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8E06F65F-5B94-4C49-8FC4-E01051E2A7E8}"/>
              </a:ext>
            </a:extLst>
          </p:cNvPr>
          <p:cNvSpPr txBox="1"/>
          <p:nvPr/>
        </p:nvSpPr>
        <p:spPr>
          <a:xfrm>
            <a:off x="937035" y="2826152"/>
            <a:ext cx="4391025" cy="1719596"/>
          </a:xfrm>
          <a:prstGeom prst="rect">
            <a:avLst/>
          </a:prstGeom>
          <a:noFill/>
        </p:spPr>
        <p:txBody>
          <a:bodyPr wrap="square" rtlCol="0">
            <a:noAutofit/>
          </a:bodyPr>
          <a:lstStyle/>
          <a:p>
            <a:pPr algn="ctr">
              <a:spcBef>
                <a:spcPts val="750"/>
              </a:spcBef>
            </a:pPr>
            <a:r>
              <a:rPr lang="pl-PL" sz="3200" b="1" noProof="0" dirty="0"/>
              <a:t>„To co można zmierzyć, można udoskonalić” –       Peter Drucker</a:t>
            </a:r>
          </a:p>
          <a:p>
            <a:pPr marL="0" marR="0" algn="l">
              <a:spcBef>
                <a:spcPts val="750"/>
              </a:spcBef>
              <a:buNone/>
            </a:pPr>
            <a:endParaRPr lang="pl-PL" sz="1600" noProof="0" dirty="0"/>
          </a:p>
        </p:txBody>
      </p:sp>
      <p:sp>
        <p:nvSpPr>
          <p:cNvPr id="4" name="TextBox 3">
            <a:extLst>
              <a:ext uri="{FF2B5EF4-FFF2-40B4-BE49-F238E27FC236}">
                <a16:creationId xmlns:a16="http://schemas.microsoft.com/office/drawing/2014/main" id="{C2949C5A-A879-10BF-8C15-3ABB926826F5}"/>
              </a:ext>
            </a:extLst>
          </p:cNvPr>
          <p:cNvSpPr txBox="1"/>
          <p:nvPr/>
        </p:nvSpPr>
        <p:spPr>
          <a:xfrm>
            <a:off x="981075" y="4729069"/>
            <a:ext cx="4191000" cy="646331"/>
          </a:xfrm>
          <a:prstGeom prst="rect">
            <a:avLst/>
          </a:prstGeom>
          <a:noFill/>
        </p:spPr>
        <p:txBody>
          <a:bodyPr wrap="square">
            <a:spAutoFit/>
          </a:bodyPr>
          <a:lstStyle/>
          <a:p>
            <a:pPr marL="0" marR="0" algn="l">
              <a:spcBef>
                <a:spcPts val="750"/>
              </a:spcBef>
              <a:buNone/>
            </a:pPr>
            <a:r>
              <a:rPr lang="pl-PL" sz="1800" b="0" noProof="0" dirty="0">
                <a:solidFill>
                  <a:srgbClr val="000000"/>
                </a:solidFill>
                <a:effectLst/>
              </a:rPr>
              <a:t>Po projekcie zebrano dane z analiz, raportów i ankiet,</a:t>
            </a:r>
            <a:r>
              <a:rPr lang="en-US" sz="1800" b="0" noProof="0" dirty="0">
                <a:solidFill>
                  <a:srgbClr val="000000"/>
                </a:solidFill>
                <a:effectLst/>
              </a:rPr>
              <a:t> </a:t>
            </a:r>
            <a:r>
              <a:rPr lang="pl-PL" sz="1800" b="0" noProof="0" dirty="0">
                <a:solidFill>
                  <a:srgbClr val="000000"/>
                </a:solidFill>
                <a:effectLst/>
              </a:rPr>
              <a:t>aby ocenić realizację celów.</a:t>
            </a:r>
            <a:r>
              <a:rPr lang="pl-PL" sz="1800" noProof="0" dirty="0">
                <a:effectLst/>
              </a:rPr>
              <a:t> </a:t>
            </a:r>
          </a:p>
        </p:txBody>
      </p:sp>
      <p:pic>
        <p:nvPicPr>
          <p:cNvPr id="3" name="Picture 2">
            <a:extLst>
              <a:ext uri="{FF2B5EF4-FFF2-40B4-BE49-F238E27FC236}">
                <a16:creationId xmlns:a16="http://schemas.microsoft.com/office/drawing/2014/main" id="{88024B81-D0BD-2F5F-3321-6EC7FDC144E7}"/>
              </a:ext>
            </a:extLst>
          </p:cNvPr>
          <p:cNvPicPr>
            <a:picLocks noChangeAspect="1"/>
          </p:cNvPicPr>
          <p:nvPr/>
        </p:nvPicPr>
        <p:blipFill>
          <a:blip r:embed="rId5" cstate="hq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5890297" y="1445937"/>
            <a:ext cx="5401444" cy="4051082"/>
          </a:xfrm>
          <a:prstGeom prst="rect">
            <a:avLst/>
          </a:prstGeom>
          <a:ln>
            <a:noFill/>
          </a:ln>
          <a:effectLst>
            <a:outerShdw blurRad="292100" dist="139700" dir="2700000" algn="tl" rotWithShape="0">
              <a:srgbClr val="333333">
                <a:alpha val="65000"/>
              </a:srgbClr>
            </a:outerShdw>
          </a:effectLst>
        </p:spPr>
      </p:pic>
      <p:graphicFrame>
        <p:nvGraphicFramePr>
          <p:cNvPr id="6" name="Object 5">
            <a:extLst>
              <a:ext uri="{FF2B5EF4-FFF2-40B4-BE49-F238E27FC236}">
                <a16:creationId xmlns:a16="http://schemas.microsoft.com/office/drawing/2014/main" id="{BD5A8E24-19B8-F4D2-BA30-63E103400A5E}"/>
              </a:ext>
            </a:extLst>
          </p:cNvPr>
          <p:cNvGraphicFramePr>
            <a:graphicFrameLocks noChangeAspect="1"/>
          </p:cNvGraphicFramePr>
          <p:nvPr>
            <p:extLst>
              <p:ext uri="{D42A27DB-BD31-4B8C-83A1-F6EECF244321}">
                <p14:modId xmlns:p14="http://schemas.microsoft.com/office/powerpoint/2010/main" val="535895024"/>
              </p:ext>
            </p:extLst>
          </p:nvPr>
        </p:nvGraphicFramePr>
        <p:xfrm>
          <a:off x="6414553" y="1862180"/>
          <a:ext cx="4202007" cy="3481398"/>
        </p:xfrm>
        <a:graphic>
          <a:graphicData uri="http://schemas.openxmlformats.org/presentationml/2006/ole">
            <mc:AlternateContent xmlns:mc="http://schemas.openxmlformats.org/markup-compatibility/2006">
              <mc:Choice xmlns:v="urn:schemas-microsoft-com:vml" Requires="v">
                <p:oleObj spid="_x0000_s1028" name="Document" r:id="rId7" imgW="5758247" imgH="4770911" progId="Word.Document.12">
                  <p:embed/>
                </p:oleObj>
              </mc:Choice>
              <mc:Fallback>
                <p:oleObj name="Document" r:id="rId7" imgW="5758247" imgH="4770911" progId="Word.Document.12">
                  <p:embed/>
                  <p:pic>
                    <p:nvPicPr>
                      <p:cNvPr id="0" name=""/>
                      <p:cNvPicPr/>
                      <p:nvPr/>
                    </p:nvPicPr>
                    <p:blipFill>
                      <a:blip r:embed="rId8"/>
                      <a:stretch>
                        <a:fillRect/>
                      </a:stretch>
                    </p:blipFill>
                    <p:spPr>
                      <a:xfrm>
                        <a:off x="6414553" y="1862180"/>
                        <a:ext cx="4202007" cy="3481398"/>
                      </a:xfrm>
                      <a:prstGeom prst="rect">
                        <a:avLst/>
                      </a:prstGeom>
                    </p:spPr>
                  </p:pic>
                </p:oleObj>
              </mc:Fallback>
            </mc:AlternateContent>
          </a:graphicData>
        </a:graphic>
      </p:graphicFrame>
    </p:spTree>
    <p:extLst>
      <p:ext uri="{BB962C8B-B14F-4D97-AF65-F5344CB8AC3E}">
        <p14:creationId xmlns:p14="http://schemas.microsoft.com/office/powerpoint/2010/main" val="1566942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3FE57-9A90-69F7-7333-1267E9FA4C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FF896E-6433-F39C-8C0B-297928A308BE}"/>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71877" y="813792"/>
            <a:ext cx="10506076" cy="5339358"/>
          </a:xfrm>
          <a:prstGeom prst="rect">
            <a:avLst/>
          </a:prstGeom>
        </p:spPr>
      </p:pic>
      <p:sp>
        <p:nvSpPr>
          <p:cNvPr id="7" name="TextBox 6">
            <a:extLst>
              <a:ext uri="{FF2B5EF4-FFF2-40B4-BE49-F238E27FC236}">
                <a16:creationId xmlns:a16="http://schemas.microsoft.com/office/drawing/2014/main" id="{44F2A17A-549D-CF28-9C8C-9C9DA4C3B70B}"/>
              </a:ext>
            </a:extLst>
          </p:cNvPr>
          <p:cNvSpPr txBox="1"/>
          <p:nvPr/>
        </p:nvSpPr>
        <p:spPr>
          <a:xfrm>
            <a:off x="871886" y="704850"/>
            <a:ext cx="4391025" cy="1005780"/>
          </a:xfrm>
          <a:prstGeom prst="rect">
            <a:avLst/>
          </a:prstGeom>
          <a:noFill/>
        </p:spPr>
        <p:txBody>
          <a:bodyPr wrap="square" rtlCol="0">
            <a:noAutofit/>
          </a:bodyPr>
          <a:lstStyle/>
          <a:p>
            <a:pPr marL="0" algn="l">
              <a:buNone/>
            </a:pPr>
            <a:r>
              <a:rPr lang="pl-PL" sz="3600" b="1" noProof="0" dirty="0">
                <a:solidFill>
                  <a:srgbClr val="000000"/>
                </a:solidFill>
                <a:effectLst/>
              </a:rPr>
              <a:t>Analizy, raporty </a:t>
            </a:r>
            <a:br>
              <a:rPr lang="pl-PL" sz="3600" b="1" noProof="0" dirty="0">
                <a:solidFill>
                  <a:srgbClr val="000000"/>
                </a:solidFill>
                <a:effectLst/>
              </a:rPr>
            </a:br>
            <a:r>
              <a:rPr lang="pl-PL" sz="3600" b="1" noProof="0" dirty="0">
                <a:solidFill>
                  <a:srgbClr val="000000"/>
                </a:solidFill>
                <a:effectLst/>
              </a:rPr>
              <a:t>i ankiety</a:t>
            </a:r>
            <a:r>
              <a:rPr lang="pl-PL" sz="3600" b="1" noProof="0" dirty="0">
                <a:effectLst/>
              </a:rPr>
              <a:t> </a:t>
            </a:r>
            <a:endParaRPr lang="pl-PL" sz="3600" b="1" noProof="0" dirty="0"/>
          </a:p>
        </p:txBody>
      </p:sp>
      <p:sp>
        <p:nvSpPr>
          <p:cNvPr id="10" name="TextBox 9">
            <a:extLst>
              <a:ext uri="{FF2B5EF4-FFF2-40B4-BE49-F238E27FC236}">
                <a16:creationId xmlns:a16="http://schemas.microsoft.com/office/drawing/2014/main" id="{C4D8719F-550F-9B69-F60D-C71BAB322200}"/>
              </a:ext>
            </a:extLst>
          </p:cNvPr>
          <p:cNvSpPr txBox="1"/>
          <p:nvPr/>
        </p:nvSpPr>
        <p:spPr>
          <a:xfrm>
            <a:off x="871877" y="2225577"/>
            <a:ext cx="4391025" cy="342899"/>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Wyniki i akredytacja</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095C9CC8-316C-FBE1-CF24-921251C999D5}"/>
              </a:ext>
            </a:extLst>
          </p:cNvPr>
          <p:cNvSpPr txBox="1"/>
          <p:nvPr/>
        </p:nvSpPr>
        <p:spPr>
          <a:xfrm>
            <a:off x="871877" y="2700843"/>
            <a:ext cx="4391025" cy="538762"/>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Wysokie oceny i widoczne efekty skłoniły dyrekcję do złożenia wniosku o akredytację.</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6F3F1488-09E0-4FCB-49EB-C22C71F58350}"/>
              </a:ext>
            </a:extLst>
          </p:cNvPr>
          <p:cNvSpPr txBox="1"/>
          <p:nvPr/>
        </p:nvSpPr>
        <p:spPr>
          <a:xfrm>
            <a:off x="871877" y="3410290"/>
            <a:ext cx="4391025" cy="342899"/>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Wnioski doskonalące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1CA12CA4-D5C8-8DB0-3BDC-75204392295B}"/>
              </a:ext>
            </a:extLst>
          </p:cNvPr>
          <p:cNvSpPr txBox="1"/>
          <p:nvPr/>
        </p:nvSpPr>
        <p:spPr>
          <a:xfrm>
            <a:off x="871877" y="3923874"/>
            <a:ext cx="4391025" cy="685800"/>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Szkoła zidentyfikowała słabsze strony i obszary do usprawnień w kolejnych edycjach.</a:t>
            </a:r>
            <a:r>
              <a:rPr lang="pl-PL" sz="1600" noProof="0" dirty="0">
                <a:effectLst/>
              </a:rPr>
              <a:t> </a:t>
            </a:r>
            <a:endParaRPr lang="pl-PL" sz="1600" noProof="0" dirty="0"/>
          </a:p>
        </p:txBody>
      </p:sp>
      <p:sp>
        <p:nvSpPr>
          <p:cNvPr id="4" name="TextBox 3">
            <a:extLst>
              <a:ext uri="{FF2B5EF4-FFF2-40B4-BE49-F238E27FC236}">
                <a16:creationId xmlns:a16="http://schemas.microsoft.com/office/drawing/2014/main" id="{157338B6-34AD-B287-62D2-A08FCA589D17}"/>
              </a:ext>
            </a:extLst>
          </p:cNvPr>
          <p:cNvSpPr txBox="1"/>
          <p:nvPr/>
        </p:nvSpPr>
        <p:spPr>
          <a:xfrm>
            <a:off x="871877" y="4780359"/>
            <a:ext cx="4488143" cy="369332"/>
          </a:xfrm>
          <a:prstGeom prst="rect">
            <a:avLst/>
          </a:prstGeom>
          <a:noFill/>
        </p:spPr>
        <p:txBody>
          <a:bodyPr wrap="square">
            <a:spAutoFit/>
          </a:bodyPr>
          <a:lstStyle/>
          <a:p>
            <a:pPr marL="0" marR="0" algn="l">
              <a:spcBef>
                <a:spcPts val="750"/>
              </a:spcBef>
              <a:buNone/>
            </a:pPr>
            <a:r>
              <a:rPr lang="pl-PL" sz="1800" b="1" noProof="0" dirty="0">
                <a:solidFill>
                  <a:srgbClr val="0070C0"/>
                </a:solidFill>
                <a:effectLst/>
              </a:rPr>
              <a:t>Rola sprawozdawczości</a:t>
            </a:r>
          </a:p>
        </p:txBody>
      </p:sp>
      <p:sp>
        <p:nvSpPr>
          <p:cNvPr id="16" name="TextBox 15">
            <a:extLst>
              <a:ext uri="{FF2B5EF4-FFF2-40B4-BE49-F238E27FC236}">
                <a16:creationId xmlns:a16="http://schemas.microsoft.com/office/drawing/2014/main" id="{DF5DD93C-5E8C-B138-C579-3EA40EF7BF5F}"/>
              </a:ext>
            </a:extLst>
          </p:cNvPr>
          <p:cNvSpPr txBox="1"/>
          <p:nvPr/>
        </p:nvSpPr>
        <p:spPr>
          <a:xfrm>
            <a:off x="871877" y="5188595"/>
            <a:ext cx="4488143" cy="584775"/>
          </a:xfrm>
          <a:prstGeom prst="rect">
            <a:avLst/>
          </a:prstGeom>
          <a:noFill/>
        </p:spPr>
        <p:txBody>
          <a:bodyPr wrap="square">
            <a:spAutoFit/>
          </a:bodyPr>
          <a:lstStyle/>
          <a:p>
            <a:pPr marL="0" marR="0" algn="l">
              <a:spcBef>
                <a:spcPts val="750"/>
              </a:spcBef>
              <a:buNone/>
            </a:pPr>
            <a:r>
              <a:rPr lang="pl-PL" sz="1600" noProof="0" dirty="0">
                <a:effectLst/>
              </a:rPr>
              <a:t>Rzetelna sprawozdawczość była kluczem dla akredytacji i rozwoju w Erasmus+</a:t>
            </a:r>
          </a:p>
        </p:txBody>
      </p:sp>
      <p:graphicFrame>
        <p:nvGraphicFramePr>
          <p:cNvPr id="2" name="Wykres 1">
            <a:extLst>
              <a:ext uri="{FF2B5EF4-FFF2-40B4-BE49-F238E27FC236}">
                <a16:creationId xmlns:a16="http://schemas.microsoft.com/office/drawing/2014/main" id="{F1F2E7A7-4710-FCB1-B22E-2E2FA1483A53}"/>
              </a:ext>
            </a:extLst>
          </p:cNvPr>
          <p:cNvGraphicFramePr/>
          <p:nvPr>
            <p:extLst>
              <p:ext uri="{D42A27DB-BD31-4B8C-83A1-F6EECF244321}">
                <p14:modId xmlns:p14="http://schemas.microsoft.com/office/powerpoint/2010/main" val="3250437475"/>
              </p:ext>
            </p:extLst>
          </p:nvPr>
        </p:nvGraphicFramePr>
        <p:xfrm>
          <a:off x="6244684" y="655771"/>
          <a:ext cx="4594224" cy="2718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Wykres 1">
            <a:extLst>
              <a:ext uri="{FF2B5EF4-FFF2-40B4-BE49-F238E27FC236}">
                <a16:creationId xmlns:a16="http://schemas.microsoft.com/office/drawing/2014/main" id="{36255B87-B64A-1520-FEBA-DE9FD4F07C31}"/>
              </a:ext>
            </a:extLst>
          </p:cNvPr>
          <p:cNvGraphicFramePr/>
          <p:nvPr>
            <p:extLst>
              <p:ext uri="{D42A27DB-BD31-4B8C-83A1-F6EECF244321}">
                <p14:modId xmlns:p14="http://schemas.microsoft.com/office/powerpoint/2010/main" val="4014959860"/>
              </p:ext>
            </p:extLst>
          </p:nvPr>
        </p:nvGraphicFramePr>
        <p:xfrm>
          <a:off x="6244683" y="3483471"/>
          <a:ext cx="4594225" cy="26098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4891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B2D33-C7BF-A809-C05E-6E25302DD346}"/>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7E5B2FD6-E39D-0C4F-48FA-8546705A95CA}"/>
              </a:ext>
            </a:extLst>
          </p:cNvPr>
          <p:cNvSpPr>
            <a:spLocks noGrp="1"/>
          </p:cNvSpPr>
          <p:nvPr>
            <p:ph sz="half" idx="2"/>
          </p:nvPr>
        </p:nvSpPr>
        <p:spPr>
          <a:xfrm>
            <a:off x="503447" y="4847306"/>
            <a:ext cx="10993227" cy="1440341"/>
          </a:xfrm>
        </p:spPr>
        <p:txBody>
          <a:bodyPr>
            <a:noAutofit/>
          </a:bodyPr>
          <a:lstStyle/>
          <a:p>
            <a:pPr marL="0" marR="0" fontAlgn="b">
              <a:buNone/>
            </a:pPr>
            <a:r>
              <a:rPr lang="pl-PL" sz="8800" b="1" noProof="0" dirty="0">
                <a:solidFill>
                  <a:schemeClr val="bg1"/>
                </a:solidFill>
                <a:effectLst/>
              </a:rPr>
              <a:t>Akredytacja – zasady </a:t>
            </a:r>
            <a:endParaRPr lang="pl-PL" sz="8800" b="1" noProof="0" dirty="0">
              <a:solidFill>
                <a:schemeClr val="bg1"/>
              </a:solidFill>
            </a:endParaRPr>
          </a:p>
        </p:txBody>
      </p:sp>
    </p:spTree>
    <p:extLst>
      <p:ext uri="{BB962C8B-B14F-4D97-AF65-F5344CB8AC3E}">
        <p14:creationId xmlns:p14="http://schemas.microsoft.com/office/powerpoint/2010/main" val="1742710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76CBD3-E2FC-465E-9D0A-FF82372955BA}"/>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781050" y="686990"/>
            <a:ext cx="9782175" cy="5502473"/>
          </a:xfrm>
          <a:prstGeom prst="rect">
            <a:avLst/>
          </a:prstGeom>
        </p:spPr>
      </p:pic>
      <p:sp>
        <p:nvSpPr>
          <p:cNvPr id="7" name="TextBox 6">
            <a:extLst>
              <a:ext uri="{FF2B5EF4-FFF2-40B4-BE49-F238E27FC236}">
                <a16:creationId xmlns:a16="http://schemas.microsoft.com/office/drawing/2014/main" id="{3D115988-40C7-41E8-B73E-94973C4039B2}"/>
              </a:ext>
            </a:extLst>
          </p:cNvPr>
          <p:cNvSpPr txBox="1"/>
          <p:nvPr/>
        </p:nvSpPr>
        <p:spPr>
          <a:xfrm>
            <a:off x="876300" y="533400"/>
            <a:ext cx="4391025" cy="1005780"/>
          </a:xfrm>
          <a:prstGeom prst="rect">
            <a:avLst/>
          </a:prstGeom>
          <a:noFill/>
        </p:spPr>
        <p:txBody>
          <a:bodyPr wrap="square" rtlCol="0">
            <a:noAutofit/>
          </a:bodyPr>
          <a:lstStyle/>
          <a:p>
            <a:pPr marL="0" algn="l">
              <a:buNone/>
            </a:pPr>
            <a:r>
              <a:rPr lang="pl-PL" sz="3600" b="1" noProof="0" dirty="0">
                <a:solidFill>
                  <a:srgbClr val="000000"/>
                </a:solidFill>
                <a:effectLst/>
              </a:rPr>
              <a:t>Standardy jakości </a:t>
            </a:r>
            <a:br>
              <a:rPr lang="pl-PL" sz="3600" b="1" noProof="0" dirty="0">
                <a:solidFill>
                  <a:srgbClr val="000000"/>
                </a:solidFill>
                <a:effectLst/>
              </a:rPr>
            </a:br>
            <a:r>
              <a:rPr lang="pl-PL" sz="3600" b="1" noProof="0" dirty="0">
                <a:solidFill>
                  <a:srgbClr val="000000"/>
                </a:solidFill>
                <a:effectLst/>
              </a:rPr>
              <a:t>i wdrażanie działań</a:t>
            </a:r>
            <a:r>
              <a:rPr lang="pl-PL" sz="3600" b="1" noProof="0" dirty="0">
                <a:effectLst/>
              </a:rPr>
              <a:t> </a:t>
            </a:r>
            <a:endParaRPr lang="pl-PL" sz="3600" b="1" noProof="0" dirty="0"/>
          </a:p>
        </p:txBody>
      </p:sp>
      <p:sp>
        <p:nvSpPr>
          <p:cNvPr id="8" name="TextBox 7">
            <a:extLst>
              <a:ext uri="{FF2B5EF4-FFF2-40B4-BE49-F238E27FC236}">
                <a16:creationId xmlns:a16="http://schemas.microsoft.com/office/drawing/2014/main" id="{AE620B45-A47D-4824-9F51-84E3AD7058AE}"/>
              </a:ext>
            </a:extLst>
          </p:cNvPr>
          <p:cNvSpPr txBox="1"/>
          <p:nvPr/>
        </p:nvSpPr>
        <p:spPr>
          <a:xfrm>
            <a:off x="876300" y="1882080"/>
            <a:ext cx="4391025" cy="382990"/>
          </a:xfrm>
          <a:prstGeom prst="rect">
            <a:avLst/>
          </a:prstGeom>
          <a:noFill/>
        </p:spPr>
        <p:txBody>
          <a:bodyPr wrap="square" rtlCol="0">
            <a:noAutofit/>
          </a:bodyPr>
          <a:lstStyle/>
          <a:p>
            <a:pPr marL="0" algn="l">
              <a:buNone/>
            </a:pPr>
            <a:r>
              <a:rPr lang="pl-PL" b="1" noProof="0" dirty="0">
                <a:solidFill>
                  <a:srgbClr val="0070C0"/>
                </a:solidFill>
                <a:effectLst/>
              </a:rPr>
              <a:t>Akredytacja 2025–2027</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E47B762C-1350-413D-81F1-F2013D2249F1}"/>
              </a:ext>
            </a:extLst>
          </p:cNvPr>
          <p:cNvSpPr txBox="1"/>
          <p:nvPr/>
        </p:nvSpPr>
        <p:spPr>
          <a:xfrm>
            <a:off x="876300" y="2224980"/>
            <a:ext cx="4391025" cy="816322"/>
          </a:xfrm>
          <a:prstGeom prst="rect">
            <a:avLst/>
          </a:prstGeom>
          <a:noFill/>
        </p:spPr>
        <p:txBody>
          <a:bodyPr wrap="square" rtlCol="0">
            <a:noAutofit/>
          </a:bodyPr>
          <a:lstStyle/>
          <a:p>
            <a:pPr>
              <a:spcBef>
                <a:spcPts val="750"/>
              </a:spcBef>
            </a:pPr>
            <a:r>
              <a:rPr lang="pl-PL" sz="1600" noProof="0" dirty="0">
                <a:solidFill>
                  <a:srgbClr val="000000"/>
                </a:solidFill>
              </a:rPr>
              <a:t>Od 2023 r. szkoła realizuje program Erasmus+</a:t>
            </a:r>
            <a:br>
              <a:rPr lang="pl-PL" sz="1600" noProof="0" dirty="0">
                <a:solidFill>
                  <a:srgbClr val="000000"/>
                </a:solidFill>
              </a:rPr>
            </a:br>
            <a:r>
              <a:rPr lang="pl-PL" sz="1600" noProof="0" dirty="0">
                <a:solidFill>
                  <a:srgbClr val="000000"/>
                </a:solidFill>
              </a:rPr>
              <a:t>i otrzymała akredytację w sektorze Edukacja Szkolna </a:t>
            </a:r>
            <a:r>
              <a:rPr lang="pl-PL" sz="1600" noProof="0" dirty="0">
                <a:solidFill>
                  <a:srgbClr val="000000"/>
                </a:solidFill>
                <a:effectLst/>
              </a:rPr>
              <a:t>na lata 2025–2027.</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FDB588DC-FB3E-4A82-A4E2-8A5A51C72C06}"/>
              </a:ext>
            </a:extLst>
          </p:cNvPr>
          <p:cNvSpPr txBox="1"/>
          <p:nvPr/>
        </p:nvSpPr>
        <p:spPr>
          <a:xfrm>
            <a:off x="876299" y="4138114"/>
            <a:ext cx="4391025" cy="342900"/>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Wdrażanie i wsparcie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FDFC573A-4B1F-46D8-A63B-4ACE49F2BD50}"/>
              </a:ext>
            </a:extLst>
          </p:cNvPr>
          <p:cNvSpPr txBox="1"/>
          <p:nvPr/>
        </p:nvSpPr>
        <p:spPr>
          <a:xfrm>
            <a:off x="876299" y="4472880"/>
            <a:ext cx="4391025" cy="742950"/>
          </a:xfrm>
          <a:prstGeom prst="rect">
            <a:avLst/>
          </a:prstGeom>
          <a:noFill/>
        </p:spPr>
        <p:txBody>
          <a:bodyPr wrap="square" rtlCol="0">
            <a:noAutofit/>
          </a:bodyPr>
          <a:lstStyle/>
          <a:p>
            <a:pPr marL="0" algn="l">
              <a:spcBef>
                <a:spcPts val="750"/>
              </a:spcBef>
              <a:buNone/>
            </a:pPr>
            <a:r>
              <a:rPr lang="pl-PL" sz="1600" noProof="0" dirty="0">
                <a:solidFill>
                  <a:srgbClr val="000000"/>
                </a:solidFill>
                <a:effectLst/>
              </a:rPr>
              <a:t>Szkoła samodzielnie koordynuje działania, zapewnia wsparcie uczestnikom i właściwe zarządzanie.</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864B0E8F-E669-4E54-BA11-6873C828AE5E}"/>
              </a:ext>
            </a:extLst>
          </p:cNvPr>
          <p:cNvSpPr txBox="1"/>
          <p:nvPr/>
        </p:nvSpPr>
        <p:spPr>
          <a:xfrm>
            <a:off x="876299" y="5109268"/>
            <a:ext cx="4391025" cy="304800"/>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Finanse</a:t>
            </a:r>
            <a:r>
              <a:rPr lang="pl-PL" b="1" noProof="0" dirty="0">
                <a:solidFill>
                  <a:schemeClr val="accent5"/>
                </a:solidFill>
                <a:effectLst/>
              </a:rPr>
              <a:t> </a:t>
            </a:r>
            <a:r>
              <a:rPr lang="pl-PL" noProof="0" dirty="0">
                <a:solidFill>
                  <a:schemeClr val="accent5"/>
                </a:solidFill>
                <a:effectLst/>
              </a:rPr>
              <a:t> </a:t>
            </a:r>
            <a:endParaRPr lang="pl-PL" noProof="0" dirty="0">
              <a:solidFill>
                <a:schemeClr val="accent5"/>
              </a:solidFill>
            </a:endParaRPr>
          </a:p>
        </p:txBody>
      </p:sp>
      <p:sp>
        <p:nvSpPr>
          <p:cNvPr id="15" name="TextBox 14">
            <a:extLst>
              <a:ext uri="{FF2B5EF4-FFF2-40B4-BE49-F238E27FC236}">
                <a16:creationId xmlns:a16="http://schemas.microsoft.com/office/drawing/2014/main" id="{14F17B64-9AC3-4D16-A4DB-02520A07B860}"/>
              </a:ext>
            </a:extLst>
          </p:cNvPr>
          <p:cNvSpPr txBox="1"/>
          <p:nvPr/>
        </p:nvSpPr>
        <p:spPr>
          <a:xfrm>
            <a:off x="876298" y="5480743"/>
            <a:ext cx="4391025" cy="742950"/>
          </a:xfrm>
          <a:prstGeom prst="rect">
            <a:avLst/>
          </a:prstGeom>
          <a:noFill/>
        </p:spPr>
        <p:txBody>
          <a:bodyPr wrap="square" rtlCol="0">
            <a:normAutofit fontScale="92500" lnSpcReduction="10000"/>
          </a:bodyPr>
          <a:lstStyle/>
          <a:p>
            <a:pPr marL="0" algn="l">
              <a:spcBef>
                <a:spcPts val="750"/>
              </a:spcBef>
              <a:buNone/>
            </a:pPr>
            <a:r>
              <a:rPr lang="pl-PL" sz="1600" noProof="0" dirty="0">
                <a:solidFill>
                  <a:srgbClr val="000000"/>
                </a:solidFill>
                <a:effectLst/>
              </a:rPr>
              <a:t>Uczestnicy nie pokrywają kosztów wyjazdu</a:t>
            </a:r>
            <a:r>
              <a:rPr lang="pl-PL" sz="1600" noProof="0" dirty="0">
                <a:solidFill>
                  <a:srgbClr val="000000"/>
                </a:solidFill>
              </a:rPr>
              <a:t> – szansa na zagraniczny wyjazd dla uczniów z mniej zamożnych rodzin</a:t>
            </a:r>
            <a:r>
              <a:rPr lang="pl-PL" sz="1500" noProof="0" dirty="0">
                <a:solidFill>
                  <a:srgbClr val="000000"/>
                </a:solidFill>
                <a:effectLst/>
                <a:latin typeface="Avenir"/>
              </a:rPr>
              <a:t>.</a:t>
            </a:r>
            <a:r>
              <a:rPr lang="pl-PL" noProof="0" dirty="0">
                <a:effectLst/>
              </a:rPr>
              <a:t> </a:t>
            </a:r>
            <a:endParaRPr lang="pl-PL" noProof="0" dirty="0"/>
          </a:p>
        </p:txBody>
      </p:sp>
      <p:pic>
        <p:nvPicPr>
          <p:cNvPr id="4" name="Content Placeholder 15">
            <a:extLst>
              <a:ext uri="{FF2B5EF4-FFF2-40B4-BE49-F238E27FC236}">
                <a16:creationId xmlns:a16="http://schemas.microsoft.com/office/drawing/2014/main" id="{990A749A-53A6-1FD3-03C9-75F72233E30B}"/>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rcRect l="2482" r="2313"/>
          <a:stretch>
            <a:fillRect/>
          </a:stretch>
        </p:blipFill>
        <p:spPr>
          <a:xfrm>
            <a:off x="5505450" y="1317567"/>
            <a:ext cx="5810250" cy="422286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422F267-455B-9CFF-CD71-A89D29F9FC83}"/>
              </a:ext>
            </a:extLst>
          </p:cNvPr>
          <p:cNvSpPr txBox="1"/>
          <p:nvPr/>
        </p:nvSpPr>
        <p:spPr>
          <a:xfrm>
            <a:off x="619122" y="3075711"/>
            <a:ext cx="6172200" cy="369332"/>
          </a:xfrm>
          <a:prstGeom prst="rect">
            <a:avLst/>
          </a:prstGeom>
          <a:noFill/>
        </p:spPr>
        <p:txBody>
          <a:bodyPr wrap="square">
            <a:spAutoFit/>
          </a:bodyPr>
          <a:lstStyle/>
          <a:p>
            <a:pPr marL="0" algn="l">
              <a:spcBef>
                <a:spcPts val="750"/>
              </a:spcBef>
              <a:buNone/>
            </a:pPr>
            <a:r>
              <a:rPr lang="pl-PL" b="1" dirty="0">
                <a:solidFill>
                  <a:srgbClr val="0070C0"/>
                </a:solidFill>
              </a:rPr>
              <a:t>    </a:t>
            </a:r>
            <a:r>
              <a:rPr lang="pl-PL" b="1" noProof="0" dirty="0">
                <a:solidFill>
                  <a:srgbClr val="0070C0"/>
                </a:solidFill>
                <a:effectLst/>
              </a:rPr>
              <a:t>Uproszczone finansowanie </a:t>
            </a:r>
            <a:endParaRPr lang="pl-PL" b="1" noProof="0" dirty="0">
              <a:solidFill>
                <a:srgbClr val="0070C0"/>
              </a:solidFill>
            </a:endParaRPr>
          </a:p>
        </p:txBody>
      </p:sp>
      <p:sp>
        <p:nvSpPr>
          <p:cNvPr id="16" name="TextBox 15">
            <a:extLst>
              <a:ext uri="{FF2B5EF4-FFF2-40B4-BE49-F238E27FC236}">
                <a16:creationId xmlns:a16="http://schemas.microsoft.com/office/drawing/2014/main" id="{5310ED60-D7D6-31F6-673D-FD85D974EFDA}"/>
              </a:ext>
            </a:extLst>
          </p:cNvPr>
          <p:cNvSpPr txBox="1"/>
          <p:nvPr/>
        </p:nvSpPr>
        <p:spPr>
          <a:xfrm>
            <a:off x="876298" y="3307117"/>
            <a:ext cx="4029125" cy="830997"/>
          </a:xfrm>
          <a:prstGeom prst="rect">
            <a:avLst/>
          </a:prstGeom>
          <a:noFill/>
        </p:spPr>
        <p:txBody>
          <a:bodyPr wrap="square">
            <a:spAutoFit/>
          </a:bodyPr>
          <a:lstStyle/>
          <a:p>
            <a:pPr marL="0" marR="0" algn="l">
              <a:spcBef>
                <a:spcPts val="750"/>
              </a:spcBef>
              <a:buNone/>
            </a:pPr>
            <a:r>
              <a:rPr lang="pl-PL" sz="1600" b="0" noProof="0" dirty="0">
                <a:solidFill>
                  <a:srgbClr val="000000"/>
                </a:solidFill>
                <a:effectLst/>
              </a:rPr>
              <a:t>Akredytacja zapewnia łatwiejszy dostęp do środków i umożliwia realizację kolejnych inicjatyw.</a:t>
            </a:r>
            <a:r>
              <a:rPr lang="pl-PL" sz="1600" noProof="0" dirty="0">
                <a:effectLst/>
              </a:rPr>
              <a:t> </a:t>
            </a:r>
            <a:endParaRPr lang="pl-PL" sz="1600" noProof="0" dirty="0"/>
          </a:p>
        </p:txBody>
      </p:sp>
    </p:spTree>
    <p:extLst>
      <p:ext uri="{BB962C8B-B14F-4D97-AF65-F5344CB8AC3E}">
        <p14:creationId xmlns:p14="http://schemas.microsoft.com/office/powerpoint/2010/main" val="4090822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E706E3-7B96-1C53-CC6C-48E2A6570834}"/>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BADDDF65-7DCF-F7B7-F840-B833C52C1BD7}"/>
              </a:ext>
            </a:extLst>
          </p:cNvPr>
          <p:cNvSpPr>
            <a:spLocks noGrp="1"/>
          </p:cNvSpPr>
          <p:nvPr>
            <p:ph sz="half" idx="2"/>
          </p:nvPr>
        </p:nvSpPr>
        <p:spPr>
          <a:xfrm>
            <a:off x="828675" y="4819650"/>
            <a:ext cx="10534650" cy="1209675"/>
          </a:xfrm>
        </p:spPr>
        <p:txBody>
          <a:bodyPr>
            <a:noAutofit/>
          </a:bodyPr>
          <a:lstStyle/>
          <a:p>
            <a:pPr marL="0" marR="0" algn="l" fontAlgn="b">
              <a:buNone/>
            </a:pPr>
            <a:r>
              <a:rPr lang="pl-PL" sz="8800" b="1" noProof="0" dirty="0">
                <a:solidFill>
                  <a:schemeClr val="bg1"/>
                </a:solidFill>
                <a:effectLst/>
              </a:rPr>
              <a:t>Efekty dla uczniów </a:t>
            </a:r>
            <a:endParaRPr lang="pl-PL" sz="8800" b="1" noProof="0" dirty="0">
              <a:solidFill>
                <a:schemeClr val="bg1"/>
              </a:solidFill>
            </a:endParaRPr>
          </a:p>
        </p:txBody>
      </p:sp>
    </p:spTree>
    <p:extLst>
      <p:ext uri="{BB962C8B-B14F-4D97-AF65-F5344CB8AC3E}">
        <p14:creationId xmlns:p14="http://schemas.microsoft.com/office/powerpoint/2010/main" val="2385223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B07F2D-8012-4304-9A64-A26574E33C15}"/>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57249" y="655074"/>
            <a:ext cx="10334625" cy="5374252"/>
          </a:xfrm>
          <a:prstGeom prst="rect">
            <a:avLst/>
          </a:prstGeom>
        </p:spPr>
      </p:pic>
      <p:sp>
        <p:nvSpPr>
          <p:cNvPr id="7" name="TextBox 6">
            <a:extLst>
              <a:ext uri="{FF2B5EF4-FFF2-40B4-BE49-F238E27FC236}">
                <a16:creationId xmlns:a16="http://schemas.microsoft.com/office/drawing/2014/main" id="{5FA7085F-B670-4C1B-91F7-CD6CE5A48460}"/>
              </a:ext>
            </a:extLst>
          </p:cNvPr>
          <p:cNvSpPr txBox="1"/>
          <p:nvPr/>
        </p:nvSpPr>
        <p:spPr>
          <a:xfrm>
            <a:off x="914398" y="741856"/>
            <a:ext cx="4391025" cy="1005780"/>
          </a:xfrm>
          <a:prstGeom prst="rect">
            <a:avLst/>
          </a:prstGeom>
          <a:noFill/>
        </p:spPr>
        <p:txBody>
          <a:bodyPr wrap="square" rtlCol="0">
            <a:noAutofit/>
          </a:bodyPr>
          <a:lstStyle/>
          <a:p>
            <a:pPr marL="0" algn="l">
              <a:buNone/>
            </a:pPr>
            <a:r>
              <a:rPr lang="pl-PL" sz="3200" b="1" noProof="0" dirty="0">
                <a:solidFill>
                  <a:srgbClr val="000000"/>
                </a:solidFill>
                <a:effectLst/>
              </a:rPr>
              <a:t>Rozwój językowy, kulturowy i społeczny</a:t>
            </a:r>
            <a:r>
              <a:rPr lang="pl-PL" sz="3200" b="1" noProof="0" dirty="0">
                <a:effectLst/>
              </a:rPr>
              <a:t> </a:t>
            </a:r>
            <a:endParaRPr lang="pl-PL" sz="3200" b="1" noProof="0" dirty="0"/>
          </a:p>
        </p:txBody>
      </p:sp>
      <p:sp>
        <p:nvSpPr>
          <p:cNvPr id="8" name="TextBox 7">
            <a:extLst>
              <a:ext uri="{FF2B5EF4-FFF2-40B4-BE49-F238E27FC236}">
                <a16:creationId xmlns:a16="http://schemas.microsoft.com/office/drawing/2014/main" id="{58FB4551-73E4-4A99-B03B-48797ED5CAB3}"/>
              </a:ext>
            </a:extLst>
          </p:cNvPr>
          <p:cNvSpPr txBox="1"/>
          <p:nvPr/>
        </p:nvSpPr>
        <p:spPr>
          <a:xfrm>
            <a:off x="914400" y="1998547"/>
            <a:ext cx="4391025" cy="217140"/>
          </a:xfrm>
          <a:prstGeom prst="rect">
            <a:avLst/>
          </a:prstGeom>
          <a:noFill/>
        </p:spPr>
        <p:txBody>
          <a:bodyPr wrap="square" rtlCol="0">
            <a:noAutofit/>
          </a:bodyPr>
          <a:lstStyle/>
          <a:p>
            <a:pPr marL="0" algn="l">
              <a:buNone/>
            </a:pPr>
            <a:r>
              <a:rPr lang="pl-PL" b="1" noProof="0" dirty="0">
                <a:solidFill>
                  <a:srgbClr val="0070C0"/>
                </a:solidFill>
                <a:effectLst/>
              </a:rPr>
              <a:t>Język angielski</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938D6AA1-CD5A-4DD0-8D9C-DC338F2A73B4}"/>
              </a:ext>
            </a:extLst>
          </p:cNvPr>
          <p:cNvSpPr txBox="1"/>
          <p:nvPr/>
        </p:nvSpPr>
        <p:spPr>
          <a:xfrm>
            <a:off x="914400" y="2310937"/>
            <a:ext cx="4391025" cy="434280"/>
          </a:xfrm>
          <a:prstGeom prst="rect">
            <a:avLst/>
          </a:prstGeom>
          <a:noFill/>
        </p:spPr>
        <p:txBody>
          <a:bodyPr wrap="square" rtlCol="0">
            <a:normAutofit fontScale="92500"/>
          </a:bodyPr>
          <a:lstStyle/>
          <a:p>
            <a:pPr marL="0" marR="0" algn="l">
              <a:spcBef>
                <a:spcPts val="750"/>
              </a:spcBef>
              <a:buNone/>
            </a:pPr>
            <a:r>
              <a:rPr lang="pl-PL" sz="1600" b="0" noProof="0" dirty="0">
                <a:solidFill>
                  <a:srgbClr val="000000"/>
                </a:solidFill>
                <a:effectLst/>
              </a:rPr>
              <a:t>Lepsza biegłość w mowie i piśmie, bogatsze słownictwo</a:t>
            </a:r>
            <a:r>
              <a:rPr lang="pl-PL" sz="1425" b="0" noProof="0" dirty="0">
                <a:solidFill>
                  <a:srgbClr val="000000"/>
                </a:solidFill>
                <a:effectLst/>
                <a:latin typeface="Avenir"/>
              </a:rPr>
              <a:t>.</a:t>
            </a:r>
            <a:r>
              <a:rPr lang="pl-PL" noProof="0" dirty="0">
                <a:effectLst/>
              </a:rPr>
              <a:t> </a:t>
            </a:r>
            <a:endParaRPr lang="pl-PL" noProof="0" dirty="0"/>
          </a:p>
        </p:txBody>
      </p:sp>
      <p:sp>
        <p:nvSpPr>
          <p:cNvPr id="10" name="TextBox 9">
            <a:extLst>
              <a:ext uri="{FF2B5EF4-FFF2-40B4-BE49-F238E27FC236}">
                <a16:creationId xmlns:a16="http://schemas.microsoft.com/office/drawing/2014/main" id="{AE7C2C41-E4A5-4025-A988-72195A8E8EAD}"/>
              </a:ext>
            </a:extLst>
          </p:cNvPr>
          <p:cNvSpPr txBox="1"/>
          <p:nvPr/>
        </p:nvSpPr>
        <p:spPr>
          <a:xfrm>
            <a:off x="914400" y="2840467"/>
            <a:ext cx="4391025" cy="339029"/>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Kompetencje komunikacyjne</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A9C24B39-DDA3-4566-97E8-4951D01B0A88}"/>
              </a:ext>
            </a:extLst>
          </p:cNvPr>
          <p:cNvSpPr txBox="1"/>
          <p:nvPr/>
        </p:nvSpPr>
        <p:spPr>
          <a:xfrm>
            <a:off x="914400" y="3152857"/>
            <a:ext cx="4391025" cy="617651"/>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Większa pewność siebie, skuteczna współpraca</a:t>
            </a:r>
            <a:br>
              <a:rPr lang="pl-PL" sz="1600" b="0" noProof="0" dirty="0">
                <a:solidFill>
                  <a:srgbClr val="000000"/>
                </a:solidFill>
                <a:effectLst/>
              </a:rPr>
            </a:br>
            <a:r>
              <a:rPr lang="pl-PL" sz="1600" b="0" noProof="0" dirty="0">
                <a:solidFill>
                  <a:srgbClr val="000000"/>
                </a:solidFill>
                <a:effectLst/>
              </a:rPr>
              <a:t> i dialog.</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F7C691C0-EFDA-450C-AEF6-8F5A4234FB81}"/>
              </a:ext>
            </a:extLst>
          </p:cNvPr>
          <p:cNvSpPr txBox="1"/>
          <p:nvPr/>
        </p:nvSpPr>
        <p:spPr>
          <a:xfrm>
            <a:off x="914398" y="3804278"/>
            <a:ext cx="4391025" cy="40051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Sukcesy i wyniki</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8DC59E34-F9DB-4D02-8A7A-8C006739E938}"/>
              </a:ext>
            </a:extLst>
          </p:cNvPr>
          <p:cNvSpPr txBox="1"/>
          <p:nvPr/>
        </p:nvSpPr>
        <p:spPr>
          <a:xfrm>
            <a:off x="914399" y="4090029"/>
            <a:ext cx="4391025" cy="434280"/>
          </a:xfrm>
          <a:prstGeom prst="rect">
            <a:avLst/>
          </a:prstGeom>
          <a:noFill/>
        </p:spPr>
        <p:txBody>
          <a:bodyPr wrap="square" rtlCol="0">
            <a:normAutofit fontScale="92500"/>
          </a:bodyPr>
          <a:lstStyle/>
          <a:p>
            <a:pPr marL="0" marR="0" algn="l">
              <a:spcBef>
                <a:spcPts val="750"/>
              </a:spcBef>
              <a:buNone/>
            </a:pPr>
            <a:r>
              <a:rPr lang="pl-PL" sz="1600" b="0" noProof="0" dirty="0">
                <a:solidFill>
                  <a:srgbClr val="000000"/>
                </a:solidFill>
                <a:effectLst/>
              </a:rPr>
              <a:t>Lepsze oceny oraz osiągnięcia w konkursach językowych</a:t>
            </a:r>
            <a:r>
              <a:rPr lang="pl-PL" sz="1425" b="0" noProof="0" dirty="0">
                <a:solidFill>
                  <a:srgbClr val="000000"/>
                </a:solidFill>
                <a:effectLst/>
                <a:latin typeface="Avenir"/>
              </a:rPr>
              <a:t>.</a:t>
            </a:r>
            <a:r>
              <a:rPr lang="pl-PL" noProof="0" dirty="0">
                <a:effectLst/>
              </a:rPr>
              <a:t> </a:t>
            </a:r>
            <a:endParaRPr lang="pl-PL" noProof="0" dirty="0"/>
          </a:p>
        </p:txBody>
      </p:sp>
      <p:sp>
        <p:nvSpPr>
          <p:cNvPr id="14" name="TextBox 13">
            <a:extLst>
              <a:ext uri="{FF2B5EF4-FFF2-40B4-BE49-F238E27FC236}">
                <a16:creationId xmlns:a16="http://schemas.microsoft.com/office/drawing/2014/main" id="{529E6CEC-B603-4E0F-BD66-C1147100FC7C}"/>
              </a:ext>
            </a:extLst>
          </p:cNvPr>
          <p:cNvSpPr txBox="1"/>
          <p:nvPr/>
        </p:nvSpPr>
        <p:spPr>
          <a:xfrm>
            <a:off x="914400" y="4524309"/>
            <a:ext cx="4391025" cy="43428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Kompetencje społeczne i kultura</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367B2991-304A-442F-A1C7-EEE0E7C6FF15}"/>
              </a:ext>
            </a:extLst>
          </p:cNvPr>
          <p:cNvSpPr txBox="1"/>
          <p:nvPr/>
        </p:nvSpPr>
        <p:spPr>
          <a:xfrm>
            <a:off x="914400" y="4836698"/>
            <a:ext cx="4391025" cy="875691"/>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Współdziałanie w grupie, wiedza o Grecji</a:t>
            </a:r>
            <a:br>
              <a:rPr lang="pl-PL" sz="1600" b="0" noProof="0" dirty="0">
                <a:solidFill>
                  <a:srgbClr val="000000"/>
                </a:solidFill>
                <a:effectLst/>
              </a:rPr>
            </a:br>
            <a:r>
              <a:rPr lang="pl-PL" sz="1600" b="0" noProof="0" dirty="0">
                <a:solidFill>
                  <a:srgbClr val="000000"/>
                </a:solidFill>
                <a:effectLst/>
              </a:rPr>
              <a:t> i Włoszech, zdrowa rywalizacja</a:t>
            </a:r>
            <a:r>
              <a:rPr lang="pl-PL" sz="1600" noProof="0" dirty="0">
                <a:solidFill>
                  <a:srgbClr val="000000"/>
                </a:solidFill>
              </a:rPr>
              <a:t>, poprawa kondycji psychicznej i fizycznej.</a:t>
            </a:r>
            <a:r>
              <a:rPr lang="pl-PL" sz="1600" noProof="0" dirty="0">
                <a:effectLst/>
              </a:rPr>
              <a:t> </a:t>
            </a:r>
            <a:endParaRPr lang="pl-PL" sz="1600" noProof="0" dirty="0"/>
          </a:p>
        </p:txBody>
      </p:sp>
      <p:pic>
        <p:nvPicPr>
          <p:cNvPr id="16" name="Content Placeholder 15">
            <a:extLst>
              <a:ext uri="{FF2B5EF4-FFF2-40B4-BE49-F238E27FC236}">
                <a16:creationId xmlns:a16="http://schemas.microsoft.com/office/drawing/2014/main" id="{1E266E85-C7CF-60E2-1353-52098A0B2D9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91767" y="655968"/>
            <a:ext cx="4413249" cy="330993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69459E9-97FD-EDB0-3333-E54E7D7F73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24800" y="3583361"/>
            <a:ext cx="3560432" cy="2603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8723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C90B-ABC4-8513-7715-B77BF39A3B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BE79F4E-24EE-3C63-602F-AEBA9D9219C9}"/>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50930068-12E6-B058-511E-CD90B2BCFD6B}"/>
              </a:ext>
            </a:extLst>
          </p:cNvPr>
          <p:cNvSpPr>
            <a:spLocks noGrp="1"/>
          </p:cNvSpPr>
          <p:nvPr>
            <p:ph sz="half" idx="2"/>
          </p:nvPr>
        </p:nvSpPr>
        <p:spPr>
          <a:xfrm>
            <a:off x="828674" y="4819650"/>
            <a:ext cx="11324741" cy="1209675"/>
          </a:xfrm>
        </p:spPr>
        <p:txBody>
          <a:bodyPr>
            <a:noAutofit/>
          </a:bodyPr>
          <a:lstStyle/>
          <a:p>
            <a:pPr marL="0" marR="0" algn="l" fontAlgn="b">
              <a:buNone/>
            </a:pPr>
            <a:r>
              <a:rPr lang="pl-PL" sz="8800" b="1" noProof="0" dirty="0">
                <a:solidFill>
                  <a:schemeClr val="bg1"/>
                </a:solidFill>
                <a:effectLst/>
              </a:rPr>
              <a:t>Efekty dla </a:t>
            </a:r>
            <a:r>
              <a:rPr lang="pl-PL" sz="8800" b="1" noProof="0" dirty="0">
                <a:solidFill>
                  <a:schemeClr val="bg1"/>
                </a:solidFill>
              </a:rPr>
              <a:t>nauczycieli</a:t>
            </a:r>
            <a:r>
              <a:rPr lang="pl-PL" sz="8800" b="1" noProof="0" dirty="0">
                <a:solidFill>
                  <a:schemeClr val="bg1"/>
                </a:solidFill>
                <a:effectLst/>
              </a:rPr>
              <a:t> </a:t>
            </a:r>
            <a:endParaRPr lang="pl-PL" sz="8800" b="1" noProof="0" dirty="0">
              <a:solidFill>
                <a:schemeClr val="bg1"/>
              </a:solidFill>
            </a:endParaRPr>
          </a:p>
        </p:txBody>
      </p:sp>
    </p:spTree>
    <p:extLst>
      <p:ext uri="{BB962C8B-B14F-4D97-AF65-F5344CB8AC3E}">
        <p14:creationId xmlns:p14="http://schemas.microsoft.com/office/powerpoint/2010/main" val="3927574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1F0D9C-2B29-CC9E-A8DA-649D7B34F960}"/>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90ED3C57-FAFF-703D-F0B3-01205B9A67FB}"/>
              </a:ext>
            </a:extLst>
          </p:cNvPr>
          <p:cNvSpPr>
            <a:spLocks noGrp="1"/>
          </p:cNvSpPr>
          <p:nvPr>
            <p:ph sz="half" idx="2"/>
          </p:nvPr>
        </p:nvSpPr>
        <p:spPr>
          <a:xfrm>
            <a:off x="828675" y="3524250"/>
            <a:ext cx="10534650" cy="2505075"/>
          </a:xfrm>
        </p:spPr>
        <p:txBody>
          <a:bodyPr>
            <a:noAutofit/>
          </a:bodyPr>
          <a:lstStyle/>
          <a:p>
            <a:pPr marL="0" marR="0" algn="l" fontAlgn="b">
              <a:buNone/>
            </a:pPr>
            <a:r>
              <a:rPr lang="pl-PL" sz="9000" b="1" noProof="0" dirty="0">
                <a:solidFill>
                  <a:schemeClr val="bg1"/>
                </a:solidFill>
                <a:effectLst/>
              </a:rPr>
              <a:t>Jak zaczęła się przygoda? </a:t>
            </a:r>
            <a:endParaRPr lang="pl-PL" sz="9000" b="1" noProof="0" dirty="0">
              <a:solidFill>
                <a:schemeClr val="bg1"/>
              </a:solidFill>
            </a:endParaRPr>
          </a:p>
        </p:txBody>
      </p:sp>
    </p:spTree>
    <p:extLst>
      <p:ext uri="{BB962C8B-B14F-4D97-AF65-F5344CB8AC3E}">
        <p14:creationId xmlns:p14="http://schemas.microsoft.com/office/powerpoint/2010/main" val="1334219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0706-ACB5-4F26-4C20-FB812DC7407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7D6CF8-4827-DD74-BED6-AF80E6FA2E47}"/>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1110123" y="672410"/>
            <a:ext cx="10338927" cy="5461690"/>
          </a:xfrm>
          <a:prstGeom prst="rect">
            <a:avLst/>
          </a:prstGeom>
        </p:spPr>
      </p:pic>
      <p:sp>
        <p:nvSpPr>
          <p:cNvPr id="7" name="TextBox 6">
            <a:extLst>
              <a:ext uri="{FF2B5EF4-FFF2-40B4-BE49-F238E27FC236}">
                <a16:creationId xmlns:a16="http://schemas.microsoft.com/office/drawing/2014/main" id="{443A912B-2CAD-BB44-156E-FB4E688699B8}"/>
              </a:ext>
            </a:extLst>
          </p:cNvPr>
          <p:cNvSpPr txBox="1"/>
          <p:nvPr/>
        </p:nvSpPr>
        <p:spPr>
          <a:xfrm>
            <a:off x="1110123" y="1026653"/>
            <a:ext cx="4538660" cy="1655829"/>
          </a:xfrm>
          <a:prstGeom prst="rect">
            <a:avLst/>
          </a:prstGeom>
          <a:noFill/>
        </p:spPr>
        <p:txBody>
          <a:bodyPr wrap="square" rtlCol="0">
            <a:noAutofit/>
          </a:bodyPr>
          <a:lstStyle/>
          <a:p>
            <a:r>
              <a:rPr lang="pl-PL" sz="3200" b="1" noProof="0" dirty="0"/>
              <a:t>Poszerzenie działań </a:t>
            </a:r>
            <a:br>
              <a:rPr lang="pl-PL" sz="3200" b="1" noProof="0" dirty="0"/>
            </a:br>
            <a:r>
              <a:rPr lang="pl-PL" sz="3200" b="1" noProof="0" dirty="0"/>
              <a:t>o kursy językowe </a:t>
            </a:r>
            <a:br>
              <a:rPr lang="pl-PL" sz="3200" b="1" noProof="0" dirty="0"/>
            </a:br>
            <a:r>
              <a:rPr lang="pl-PL" sz="3200" b="1" noProof="0" dirty="0"/>
              <a:t>i </a:t>
            </a:r>
            <a:r>
              <a:rPr lang="pl-PL" sz="3200" b="1" noProof="0" dirty="0" err="1"/>
              <a:t>job</a:t>
            </a:r>
            <a:r>
              <a:rPr lang="pl-PL" sz="3200" b="1" noProof="0" dirty="0"/>
              <a:t> </a:t>
            </a:r>
            <a:r>
              <a:rPr lang="pl-PL" sz="3200" b="1" noProof="0" dirty="0" err="1"/>
              <a:t>shadowing</a:t>
            </a:r>
            <a:endParaRPr lang="pl-PL" sz="3200" b="1" noProof="0" dirty="0"/>
          </a:p>
        </p:txBody>
      </p:sp>
      <p:sp>
        <p:nvSpPr>
          <p:cNvPr id="11" name="TextBox 10">
            <a:extLst>
              <a:ext uri="{FF2B5EF4-FFF2-40B4-BE49-F238E27FC236}">
                <a16:creationId xmlns:a16="http://schemas.microsoft.com/office/drawing/2014/main" id="{B173D15E-3F3F-8A84-CE46-491A5D42EE82}"/>
              </a:ext>
            </a:extLst>
          </p:cNvPr>
          <p:cNvSpPr txBox="1"/>
          <p:nvPr/>
        </p:nvSpPr>
        <p:spPr>
          <a:xfrm>
            <a:off x="1323976" y="3792088"/>
            <a:ext cx="4391025" cy="617651"/>
          </a:xfrm>
          <a:prstGeom prst="rect">
            <a:avLst/>
          </a:prstGeom>
          <a:noFill/>
        </p:spPr>
        <p:txBody>
          <a:bodyPr wrap="square" rtlCol="0">
            <a:noAutofit/>
          </a:bodyPr>
          <a:lstStyle/>
          <a:p>
            <a:pPr marL="0" marR="0" algn="l">
              <a:spcBef>
                <a:spcPts val="750"/>
              </a:spcBef>
              <a:buNone/>
            </a:pPr>
            <a:endParaRPr lang="pl-PL" sz="1600" noProof="0" dirty="0"/>
          </a:p>
        </p:txBody>
      </p:sp>
      <p:sp>
        <p:nvSpPr>
          <p:cNvPr id="15" name="TextBox 14">
            <a:extLst>
              <a:ext uri="{FF2B5EF4-FFF2-40B4-BE49-F238E27FC236}">
                <a16:creationId xmlns:a16="http://schemas.microsoft.com/office/drawing/2014/main" id="{C6233867-6C40-72D1-EF04-2C45FEE80D7B}"/>
              </a:ext>
            </a:extLst>
          </p:cNvPr>
          <p:cNvSpPr txBox="1"/>
          <p:nvPr/>
        </p:nvSpPr>
        <p:spPr>
          <a:xfrm>
            <a:off x="493790" y="5654136"/>
            <a:ext cx="4391025" cy="875691"/>
          </a:xfrm>
          <a:prstGeom prst="rect">
            <a:avLst/>
          </a:prstGeom>
          <a:noFill/>
        </p:spPr>
        <p:txBody>
          <a:bodyPr wrap="square" rtlCol="0">
            <a:noAutofit/>
          </a:bodyPr>
          <a:lstStyle/>
          <a:p>
            <a:pPr marL="0" marR="0" algn="l">
              <a:spcBef>
                <a:spcPts val="750"/>
              </a:spcBef>
              <a:buNone/>
            </a:pPr>
            <a:endParaRPr lang="pl-PL" sz="1600" noProof="0" dirty="0"/>
          </a:p>
        </p:txBody>
      </p:sp>
      <p:pic>
        <p:nvPicPr>
          <p:cNvPr id="4" name="Content Placeholder 3">
            <a:extLst>
              <a:ext uri="{FF2B5EF4-FFF2-40B4-BE49-F238E27FC236}">
                <a16:creationId xmlns:a16="http://schemas.microsoft.com/office/drawing/2014/main" id="{99B96861-9392-F832-5C4F-E9B8BD4EBE4C}"/>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rcRect l="1945" t="259" r="2685" b="106"/>
          <a:stretch>
            <a:fillRect/>
          </a:stretch>
        </p:blipFill>
        <p:spPr>
          <a:xfrm rot="5400000">
            <a:off x="6405471" y="1336330"/>
            <a:ext cx="5276799" cy="413384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14911F1-6877-A938-CDBC-3F008D64686A}"/>
              </a:ext>
            </a:extLst>
          </p:cNvPr>
          <p:cNvSpPr txBox="1"/>
          <p:nvPr/>
        </p:nvSpPr>
        <p:spPr>
          <a:xfrm>
            <a:off x="1081205" y="2730259"/>
            <a:ext cx="5288466" cy="2923877"/>
          </a:xfrm>
          <a:prstGeom prst="rect">
            <a:avLst/>
          </a:prstGeom>
          <a:noFill/>
        </p:spPr>
        <p:txBody>
          <a:bodyPr wrap="square">
            <a:spAutoFit/>
          </a:bodyPr>
          <a:lstStyle/>
          <a:p>
            <a:pPr marL="0" indent="0">
              <a:buNone/>
            </a:pPr>
            <a:endParaRPr lang="pl-PL" b="1" noProof="0" dirty="0">
              <a:solidFill>
                <a:schemeClr val="accent5"/>
              </a:solidFill>
            </a:endParaRPr>
          </a:p>
          <a:p>
            <a:pPr marL="0" indent="0">
              <a:buNone/>
            </a:pPr>
            <a:r>
              <a:rPr lang="pl-PL" b="1" noProof="0" dirty="0">
                <a:solidFill>
                  <a:srgbClr val="0070C0"/>
                </a:solidFill>
              </a:rPr>
              <a:t>Podniesienie kompetencji językowych</a:t>
            </a:r>
          </a:p>
          <a:p>
            <a:pPr marL="0" indent="0">
              <a:buNone/>
            </a:pPr>
            <a:r>
              <a:rPr lang="pl-PL" sz="1600" noProof="0" dirty="0"/>
              <a:t>Kurs językowy w brytyjskiej szkole na Malcie.</a:t>
            </a:r>
          </a:p>
          <a:p>
            <a:pPr marL="0" indent="0">
              <a:buNone/>
            </a:pPr>
            <a:endParaRPr lang="pl-PL" sz="1600" noProof="0" dirty="0"/>
          </a:p>
          <a:p>
            <a:pPr marL="0" indent="0">
              <a:buNone/>
            </a:pPr>
            <a:r>
              <a:rPr lang="pl-PL" b="1" noProof="0" dirty="0">
                <a:solidFill>
                  <a:srgbClr val="0070C0"/>
                </a:solidFill>
              </a:rPr>
              <a:t>Rozwój kompetencji dydaktycznych</a:t>
            </a:r>
          </a:p>
          <a:p>
            <a:pPr marL="0" indent="0">
              <a:buNone/>
            </a:pPr>
            <a:r>
              <a:rPr lang="pl-PL" sz="1600" noProof="0" dirty="0"/>
              <a:t>Obserwacja zajęć (</a:t>
            </a:r>
            <a:r>
              <a:rPr lang="pl-PL" sz="1600" noProof="0" dirty="0" err="1"/>
              <a:t>job</a:t>
            </a:r>
            <a:r>
              <a:rPr lang="pl-PL" sz="1600" noProof="0" dirty="0"/>
              <a:t> </a:t>
            </a:r>
            <a:r>
              <a:rPr lang="pl-PL" sz="1600" noProof="0" dirty="0" err="1"/>
              <a:t>shadowing</a:t>
            </a:r>
            <a:r>
              <a:rPr lang="pl-PL" sz="1600" noProof="0" dirty="0"/>
              <a:t>) i analiza pracy nauczycieli </a:t>
            </a:r>
            <a:br>
              <a:rPr lang="pl-PL" sz="1600" noProof="0" dirty="0"/>
            </a:br>
            <a:r>
              <a:rPr lang="pl-PL" sz="1600" noProof="0" dirty="0"/>
              <a:t>w innym systemie edukacyjnym.</a:t>
            </a:r>
          </a:p>
          <a:p>
            <a:pPr marL="0" indent="0">
              <a:buNone/>
            </a:pPr>
            <a:endParaRPr lang="pl-PL" sz="1600" noProof="0" dirty="0"/>
          </a:p>
          <a:p>
            <a:pPr marL="0" indent="0">
              <a:buNone/>
            </a:pPr>
            <a:r>
              <a:rPr lang="pl-PL" b="1" noProof="0" dirty="0">
                <a:solidFill>
                  <a:srgbClr val="0070C0"/>
                </a:solidFill>
              </a:rPr>
              <a:t>Rozwój osobisty nauczycieli</a:t>
            </a:r>
          </a:p>
          <a:p>
            <a:pPr marL="0" indent="0">
              <a:buNone/>
            </a:pPr>
            <a:r>
              <a:rPr lang="pl-PL" sz="1600" noProof="0" dirty="0"/>
              <a:t>Wzrost motywacji do dalszego doskonalenia zawodowego i podnoszenia kwalifikacji.</a:t>
            </a:r>
          </a:p>
        </p:txBody>
      </p:sp>
    </p:spTree>
    <p:extLst>
      <p:ext uri="{BB962C8B-B14F-4D97-AF65-F5344CB8AC3E}">
        <p14:creationId xmlns:p14="http://schemas.microsoft.com/office/powerpoint/2010/main" val="869480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5707C6-F9AD-AA91-44AB-A9C1FEE627D2}"/>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42E50BDA-542A-3C9C-18B8-3DC99D6C7DE9}"/>
              </a:ext>
            </a:extLst>
          </p:cNvPr>
          <p:cNvSpPr>
            <a:spLocks noGrp="1"/>
          </p:cNvSpPr>
          <p:nvPr>
            <p:ph sz="half" idx="2"/>
          </p:nvPr>
        </p:nvSpPr>
        <p:spPr>
          <a:xfrm>
            <a:off x="828675" y="3524250"/>
            <a:ext cx="10534650" cy="2505075"/>
          </a:xfrm>
        </p:spPr>
        <p:txBody>
          <a:bodyPr>
            <a:noAutofit/>
          </a:bodyPr>
          <a:lstStyle/>
          <a:p>
            <a:pPr marL="0" marR="0" algn="l" fontAlgn="b">
              <a:buNone/>
            </a:pPr>
            <a:r>
              <a:rPr lang="pl-PL" sz="8800" b="1" noProof="0" dirty="0">
                <a:solidFill>
                  <a:schemeClr val="bg1"/>
                </a:solidFill>
                <a:effectLst/>
              </a:rPr>
              <a:t>Podsumowanie </a:t>
            </a:r>
            <a:br>
              <a:rPr lang="pl-PL" sz="8800" b="1" noProof="0" dirty="0">
                <a:solidFill>
                  <a:schemeClr val="bg1"/>
                </a:solidFill>
                <a:effectLst/>
              </a:rPr>
            </a:br>
            <a:r>
              <a:rPr lang="pl-PL" sz="8800" b="1" noProof="0" dirty="0">
                <a:solidFill>
                  <a:schemeClr val="bg1"/>
                </a:solidFill>
                <a:effectLst/>
              </a:rPr>
              <a:t>i podziękowanie </a:t>
            </a:r>
            <a:endParaRPr lang="pl-PL" sz="8800" b="1" noProof="0" dirty="0">
              <a:solidFill>
                <a:schemeClr val="bg1"/>
              </a:solidFill>
            </a:endParaRPr>
          </a:p>
        </p:txBody>
      </p:sp>
    </p:spTree>
    <p:extLst>
      <p:ext uri="{BB962C8B-B14F-4D97-AF65-F5344CB8AC3E}">
        <p14:creationId xmlns:p14="http://schemas.microsoft.com/office/powerpoint/2010/main" val="4254466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7775A4-E9BB-42F2-97CF-BD997DFF13BF}"/>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1050079" y="747089"/>
            <a:ext cx="10294195" cy="5387385"/>
          </a:xfrm>
          <a:prstGeom prst="rect">
            <a:avLst/>
          </a:prstGeom>
        </p:spPr>
      </p:pic>
      <p:sp>
        <p:nvSpPr>
          <p:cNvPr id="7" name="TextBox 6">
            <a:extLst>
              <a:ext uri="{FF2B5EF4-FFF2-40B4-BE49-F238E27FC236}">
                <a16:creationId xmlns:a16="http://schemas.microsoft.com/office/drawing/2014/main" id="{F96F694B-9834-4149-9A39-1DEA19EDF732}"/>
              </a:ext>
            </a:extLst>
          </p:cNvPr>
          <p:cNvSpPr txBox="1"/>
          <p:nvPr/>
        </p:nvSpPr>
        <p:spPr>
          <a:xfrm>
            <a:off x="1050079" y="2071064"/>
            <a:ext cx="3862114" cy="889727"/>
          </a:xfrm>
          <a:prstGeom prst="rect">
            <a:avLst/>
          </a:prstGeom>
          <a:noFill/>
        </p:spPr>
        <p:txBody>
          <a:bodyPr wrap="square" rtlCol="0">
            <a:normAutofit/>
          </a:bodyPr>
          <a:lstStyle/>
          <a:p>
            <a:pPr marL="0" marR="0" algn="l">
              <a:buNone/>
            </a:pPr>
            <a:r>
              <a:rPr lang="pl-PL" sz="3600" b="1" noProof="0" dirty="0">
                <a:solidFill>
                  <a:srgbClr val="002060"/>
                </a:solidFill>
                <a:effectLst/>
              </a:rPr>
              <a:t>Trwałe rezultaty </a:t>
            </a:r>
            <a:endParaRPr lang="pl-PL" sz="3600" b="1" noProof="0" dirty="0">
              <a:solidFill>
                <a:srgbClr val="002060"/>
              </a:solidFill>
            </a:endParaRPr>
          </a:p>
        </p:txBody>
      </p:sp>
      <p:sp>
        <p:nvSpPr>
          <p:cNvPr id="8" name="TextBox 7">
            <a:extLst>
              <a:ext uri="{FF2B5EF4-FFF2-40B4-BE49-F238E27FC236}">
                <a16:creationId xmlns:a16="http://schemas.microsoft.com/office/drawing/2014/main" id="{20CDB700-434C-44A4-B92B-7B1925E68C13}"/>
              </a:ext>
            </a:extLst>
          </p:cNvPr>
          <p:cNvSpPr txBox="1"/>
          <p:nvPr/>
        </p:nvSpPr>
        <p:spPr>
          <a:xfrm>
            <a:off x="1050079" y="3295327"/>
            <a:ext cx="5602644" cy="1731464"/>
          </a:xfrm>
          <a:prstGeom prst="rect">
            <a:avLst/>
          </a:prstGeom>
          <a:noFill/>
        </p:spPr>
        <p:txBody>
          <a:bodyPr wrap="square" rtlCol="0">
            <a:normAutofit/>
          </a:bodyPr>
          <a:lstStyle/>
          <a:p>
            <a:pPr marL="0" marR="0" algn="l">
              <a:spcBef>
                <a:spcPts val="2700"/>
              </a:spcBef>
              <a:buNone/>
            </a:pPr>
            <a:r>
              <a:rPr lang="pl-PL" sz="1800" b="1" noProof="0" dirty="0">
                <a:solidFill>
                  <a:srgbClr val="0070C0"/>
                </a:solidFill>
                <a:effectLst/>
              </a:rPr>
              <a:t>Trwały wpływ projektu</a:t>
            </a:r>
            <a:r>
              <a:rPr lang="pl-PL" b="1" noProof="0" dirty="0">
                <a:solidFill>
                  <a:srgbClr val="0070C0"/>
                </a:solidFill>
                <a:effectLst/>
              </a:rPr>
              <a:t> </a:t>
            </a:r>
          </a:p>
          <a:p>
            <a:pPr marL="0" marR="0" algn="l">
              <a:spcBef>
                <a:spcPts val="450"/>
              </a:spcBef>
              <a:buNone/>
            </a:pPr>
            <a:r>
              <a:rPr lang="pl-PL" sz="1600" b="0" noProof="0" dirty="0">
                <a:solidFill>
                  <a:srgbClr val="000000"/>
                </a:solidFill>
                <a:effectLst/>
              </a:rPr>
              <a:t>Realizacja projektu Erasmus+ podniosła jakość pracy Szkoły Podstawowej w Pawlikowicach. Cele zostały osiągnięte,</a:t>
            </a:r>
            <a:br>
              <a:rPr lang="pl-PL" sz="1600" b="0" noProof="0" dirty="0">
                <a:solidFill>
                  <a:srgbClr val="000000"/>
                </a:solidFill>
                <a:effectLst/>
              </a:rPr>
            </a:br>
            <a:r>
              <a:rPr lang="pl-PL" sz="1600" b="0" noProof="0" dirty="0">
                <a:solidFill>
                  <a:srgbClr val="000000"/>
                </a:solidFill>
                <a:effectLst/>
              </a:rPr>
              <a:t>a wypracowane rezultaty mogą stanowić wzór dla innych placówek.</a:t>
            </a:r>
            <a:r>
              <a:rPr lang="pl-PL" sz="1600" noProof="0" dirty="0">
                <a:effectLst/>
              </a:rPr>
              <a:t> </a:t>
            </a:r>
            <a:endParaRPr lang="pl-PL" sz="1600" noProof="0" dirty="0"/>
          </a:p>
        </p:txBody>
      </p:sp>
      <p:sp>
        <p:nvSpPr>
          <p:cNvPr id="9" name="TextBox 8">
            <a:extLst>
              <a:ext uri="{FF2B5EF4-FFF2-40B4-BE49-F238E27FC236}">
                <a16:creationId xmlns:a16="http://schemas.microsoft.com/office/drawing/2014/main" id="{BBD7072C-B412-44E5-AB18-D2A1E4A57E9C}"/>
              </a:ext>
            </a:extLst>
          </p:cNvPr>
          <p:cNvSpPr txBox="1"/>
          <p:nvPr/>
        </p:nvSpPr>
        <p:spPr>
          <a:xfrm>
            <a:off x="609526" y="3516230"/>
            <a:ext cx="6232689" cy="1154309"/>
          </a:xfrm>
          <a:prstGeom prst="rect">
            <a:avLst/>
          </a:prstGeom>
          <a:noFill/>
        </p:spPr>
        <p:txBody>
          <a:bodyPr wrap="square" rtlCol="0">
            <a:normAutofit/>
          </a:bodyPr>
          <a:lstStyle/>
          <a:p>
            <a:pPr marL="0" marR="0" algn="l">
              <a:spcBef>
                <a:spcPts val="1500"/>
              </a:spcBef>
              <a:buNone/>
            </a:pPr>
            <a:endParaRPr lang="pl-PL" sz="2600" noProof="0" dirty="0"/>
          </a:p>
        </p:txBody>
      </p:sp>
      <p:pic>
        <p:nvPicPr>
          <p:cNvPr id="11" name="Content Placeholder 10">
            <a:extLst>
              <a:ext uri="{FF2B5EF4-FFF2-40B4-BE49-F238E27FC236}">
                <a16:creationId xmlns:a16="http://schemas.microsoft.com/office/drawing/2014/main" id="{A968D0C3-3ADA-31EC-3107-57C2DA99BE1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b="17869"/>
          <a:stretch>
            <a:fillRect/>
          </a:stretch>
        </p:blipFill>
        <p:spPr>
          <a:xfrm>
            <a:off x="6652723" y="908445"/>
            <a:ext cx="4412772" cy="5041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0515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06F2-1B6C-C5C3-F884-32C6F5DB06F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526AA5-9BB5-681B-E544-1A3438533E0A}"/>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981075" y="653653"/>
            <a:ext cx="9991725" cy="5326263"/>
          </a:xfrm>
          <a:prstGeom prst="rect">
            <a:avLst/>
          </a:prstGeom>
        </p:spPr>
      </p:pic>
      <p:sp>
        <p:nvSpPr>
          <p:cNvPr id="9" name="TextBox 8">
            <a:extLst>
              <a:ext uri="{FF2B5EF4-FFF2-40B4-BE49-F238E27FC236}">
                <a16:creationId xmlns:a16="http://schemas.microsoft.com/office/drawing/2014/main" id="{00AF23FC-FCB9-C907-F8B6-566D23168F8D}"/>
              </a:ext>
            </a:extLst>
          </p:cNvPr>
          <p:cNvSpPr txBox="1"/>
          <p:nvPr/>
        </p:nvSpPr>
        <p:spPr>
          <a:xfrm>
            <a:off x="2982686" y="1883229"/>
            <a:ext cx="6901543" cy="838200"/>
          </a:xfrm>
          <a:prstGeom prst="rect">
            <a:avLst/>
          </a:prstGeom>
          <a:noFill/>
        </p:spPr>
        <p:txBody>
          <a:bodyPr wrap="square" rtlCol="0">
            <a:noAutofit/>
          </a:bodyPr>
          <a:lstStyle/>
          <a:p>
            <a:pPr marL="0" marR="0" algn="l">
              <a:spcBef>
                <a:spcPts val="1500"/>
              </a:spcBef>
              <a:buNone/>
            </a:pPr>
            <a:r>
              <a:rPr lang="pl-PL" sz="4400" b="1" noProof="0" dirty="0">
                <a:solidFill>
                  <a:srgbClr val="0070C0"/>
                </a:solidFill>
                <a:effectLst/>
              </a:rPr>
              <a:t>Podziękowania dla zespołu </a:t>
            </a:r>
          </a:p>
        </p:txBody>
      </p:sp>
      <p:sp>
        <p:nvSpPr>
          <p:cNvPr id="10" name="TextBox 9">
            <a:extLst>
              <a:ext uri="{FF2B5EF4-FFF2-40B4-BE49-F238E27FC236}">
                <a16:creationId xmlns:a16="http://schemas.microsoft.com/office/drawing/2014/main" id="{ECB827C7-4B3A-D65C-7261-C9D365754AF3}"/>
              </a:ext>
            </a:extLst>
          </p:cNvPr>
          <p:cNvSpPr txBox="1"/>
          <p:nvPr/>
        </p:nvSpPr>
        <p:spPr>
          <a:xfrm>
            <a:off x="3537857" y="3450771"/>
            <a:ext cx="4963886" cy="1915887"/>
          </a:xfrm>
          <a:prstGeom prst="rect">
            <a:avLst/>
          </a:prstGeom>
          <a:noFill/>
        </p:spPr>
        <p:txBody>
          <a:bodyPr wrap="square" rtlCol="0">
            <a:normAutofit fontScale="85000" lnSpcReduction="20000"/>
          </a:bodyPr>
          <a:lstStyle/>
          <a:p>
            <a:pPr marL="0" marR="0" algn="ctr">
              <a:spcBef>
                <a:spcPts val="1500"/>
              </a:spcBef>
              <a:buNone/>
            </a:pPr>
            <a:r>
              <a:rPr lang="pl-PL" sz="4100" b="1" noProof="0" dirty="0">
                <a:solidFill>
                  <a:srgbClr val="426EAE"/>
                </a:solidFill>
                <a:effectLst/>
              </a:rPr>
              <a:t>Dziękuję za uwagę</a:t>
            </a:r>
          </a:p>
          <a:p>
            <a:pPr marL="0" marR="0" algn="ctr">
              <a:spcBef>
                <a:spcPts val="1500"/>
              </a:spcBef>
              <a:buNone/>
            </a:pPr>
            <a:r>
              <a:rPr lang="pl-PL" sz="3200" b="1" noProof="0" dirty="0">
                <a:solidFill>
                  <a:srgbClr val="000000"/>
                </a:solidFill>
              </a:rPr>
              <a:t>Monika Kaczmarek</a:t>
            </a:r>
          </a:p>
          <a:p>
            <a:pPr marL="0" marR="0" algn="ctr">
              <a:spcBef>
                <a:spcPts val="1500"/>
              </a:spcBef>
              <a:buNone/>
            </a:pPr>
            <a:r>
              <a:rPr lang="pl-PL" sz="2000" b="1" dirty="0">
                <a:solidFill>
                  <a:srgbClr val="000000"/>
                </a:solidFill>
              </a:rPr>
              <a:t>Dyrektor Szkoły Podstawowej</a:t>
            </a:r>
          </a:p>
          <a:p>
            <a:pPr marL="0" marR="0" algn="ctr">
              <a:spcBef>
                <a:spcPts val="1500"/>
              </a:spcBef>
              <a:buNone/>
            </a:pPr>
            <a:r>
              <a:rPr lang="pl-PL" sz="2000" b="1" noProof="0" dirty="0">
                <a:solidFill>
                  <a:srgbClr val="000000"/>
                </a:solidFill>
              </a:rPr>
              <a:t>im. Marii Skłodowskiej-Curie w Pawlikowicach </a:t>
            </a:r>
            <a:endParaRPr lang="pl-PL" b="1" noProof="0" dirty="0"/>
          </a:p>
        </p:txBody>
      </p:sp>
    </p:spTree>
    <p:extLst>
      <p:ext uri="{BB962C8B-B14F-4D97-AF65-F5344CB8AC3E}">
        <p14:creationId xmlns:p14="http://schemas.microsoft.com/office/powerpoint/2010/main" val="180590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36930-4664-A7E9-9DAD-A69BE30A6B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4BF914-7A78-43FB-8DDB-1E04212D5737}"/>
              </a:ext>
            </a:extLst>
          </p:cNvPr>
          <p:cNvSpPr txBox="1"/>
          <p:nvPr/>
        </p:nvSpPr>
        <p:spPr>
          <a:xfrm>
            <a:off x="7200900" y="581025"/>
            <a:ext cx="4391025" cy="1253430"/>
          </a:xfrm>
          <a:prstGeom prst="rect">
            <a:avLst/>
          </a:prstGeom>
          <a:noFill/>
        </p:spPr>
        <p:txBody>
          <a:bodyPr wrap="square" rtlCol="0">
            <a:noAutofit/>
          </a:bodyPr>
          <a:lstStyle/>
          <a:p>
            <a:pPr marL="0" algn="l">
              <a:buNone/>
            </a:pPr>
            <a:r>
              <a:rPr lang="pl-PL" sz="4400" b="1" noProof="0" dirty="0">
                <a:solidFill>
                  <a:srgbClr val="000000"/>
                </a:solidFill>
                <a:effectLst/>
              </a:rPr>
              <a:t>Od pomysłu do działania</a:t>
            </a:r>
            <a:r>
              <a:rPr lang="pl-PL" sz="4400" b="1" noProof="0" dirty="0">
                <a:effectLst/>
              </a:rPr>
              <a:t> </a:t>
            </a:r>
            <a:endParaRPr lang="pl-PL" sz="4400" b="1" noProof="0" dirty="0"/>
          </a:p>
        </p:txBody>
      </p:sp>
      <p:sp>
        <p:nvSpPr>
          <p:cNvPr id="3" name="TextBox 2">
            <a:extLst>
              <a:ext uri="{FF2B5EF4-FFF2-40B4-BE49-F238E27FC236}">
                <a16:creationId xmlns:a16="http://schemas.microsoft.com/office/drawing/2014/main" id="{41368CAF-3AFD-4176-AD5F-F4BA6521ABAC}"/>
              </a:ext>
            </a:extLst>
          </p:cNvPr>
          <p:cNvSpPr txBox="1"/>
          <p:nvPr/>
        </p:nvSpPr>
        <p:spPr>
          <a:xfrm>
            <a:off x="7200898" y="2034627"/>
            <a:ext cx="4391025" cy="371475"/>
          </a:xfrm>
          <a:prstGeom prst="rect">
            <a:avLst/>
          </a:prstGeom>
          <a:noFill/>
        </p:spPr>
        <p:txBody>
          <a:bodyPr wrap="square" rtlCol="0">
            <a:noAutofit/>
          </a:bodyPr>
          <a:lstStyle/>
          <a:p>
            <a:pPr marL="0" algn="l">
              <a:buNone/>
            </a:pPr>
            <a:r>
              <a:rPr lang="pl-PL" b="1" noProof="0" dirty="0">
                <a:solidFill>
                  <a:srgbClr val="0070C0"/>
                </a:solidFill>
              </a:rPr>
              <a:t>Diagnoza</a:t>
            </a:r>
            <a:r>
              <a:rPr lang="pl-PL" b="1" noProof="0" dirty="0">
                <a:solidFill>
                  <a:srgbClr val="0070C0"/>
                </a:solidFill>
                <a:effectLst/>
              </a:rPr>
              <a:t> potrzeb i planowanie</a:t>
            </a:r>
            <a:r>
              <a:rPr lang="pl-PL" noProof="0" dirty="0">
                <a:solidFill>
                  <a:srgbClr val="0070C0"/>
                </a:solidFill>
                <a:effectLst/>
              </a:rPr>
              <a:t> </a:t>
            </a:r>
            <a:endParaRPr lang="pl-PL" noProof="0" dirty="0">
              <a:solidFill>
                <a:srgbClr val="0070C0"/>
              </a:solidFill>
            </a:endParaRPr>
          </a:p>
        </p:txBody>
      </p:sp>
      <p:sp>
        <p:nvSpPr>
          <p:cNvPr id="4" name="TextBox 3">
            <a:extLst>
              <a:ext uri="{FF2B5EF4-FFF2-40B4-BE49-F238E27FC236}">
                <a16:creationId xmlns:a16="http://schemas.microsoft.com/office/drawing/2014/main" id="{69CE1137-C7FF-4CDD-9AEE-F46032735420}"/>
              </a:ext>
            </a:extLst>
          </p:cNvPr>
          <p:cNvSpPr txBox="1"/>
          <p:nvPr/>
        </p:nvSpPr>
        <p:spPr>
          <a:xfrm>
            <a:off x="7200899" y="2406102"/>
            <a:ext cx="4391025" cy="714375"/>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Start od diagnozy wyzwań szkoły i stworzenia planu odpowiadającego realnym potrzebom.</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1BD8D708-F3D2-423C-A94E-7776694D31AA}"/>
              </a:ext>
            </a:extLst>
          </p:cNvPr>
          <p:cNvSpPr txBox="1"/>
          <p:nvPr/>
        </p:nvSpPr>
        <p:spPr>
          <a:xfrm>
            <a:off x="7200898" y="3072705"/>
            <a:ext cx="4391025" cy="356295"/>
          </a:xfrm>
          <a:prstGeom prst="rect">
            <a:avLst/>
          </a:prstGeom>
          <a:noFill/>
        </p:spPr>
        <p:txBody>
          <a:bodyPr wrap="square" rtlCol="0">
            <a:noAutofit/>
          </a:bodyPr>
          <a:lstStyle/>
          <a:p>
            <a:pPr marL="0" algn="l">
              <a:spcBef>
                <a:spcPts val="1050"/>
              </a:spcBef>
              <a:buNone/>
            </a:pPr>
            <a:r>
              <a:rPr lang="pl-PL" b="1" noProof="0" dirty="0">
                <a:solidFill>
                  <a:srgbClr val="0070C0"/>
                </a:solidFill>
              </a:rPr>
              <a:t>Analiza</a:t>
            </a:r>
            <a:r>
              <a:rPr lang="pl-PL" b="1" noProof="0" dirty="0">
                <a:solidFill>
                  <a:srgbClr val="0070C0"/>
                </a:solidFill>
                <a:effectLst/>
              </a:rPr>
              <a:t> SWOT</a:t>
            </a:r>
            <a:r>
              <a:rPr lang="pl-PL" noProof="0" dirty="0">
                <a:solidFill>
                  <a:srgbClr val="0070C0"/>
                </a:solidFill>
                <a:effectLst/>
              </a:rPr>
              <a:t> </a:t>
            </a:r>
            <a:endParaRPr lang="pl-PL" noProof="0" dirty="0">
              <a:solidFill>
                <a:srgbClr val="0070C0"/>
              </a:solidFill>
            </a:endParaRPr>
          </a:p>
        </p:txBody>
      </p:sp>
      <p:sp>
        <p:nvSpPr>
          <p:cNvPr id="5" name="TextBox 4">
            <a:extLst>
              <a:ext uri="{FF2B5EF4-FFF2-40B4-BE49-F238E27FC236}">
                <a16:creationId xmlns:a16="http://schemas.microsoft.com/office/drawing/2014/main" id="{88EB6A7A-BAF5-4DE3-B45B-F3622BA05F70}"/>
              </a:ext>
            </a:extLst>
          </p:cNvPr>
          <p:cNvSpPr txBox="1"/>
          <p:nvPr/>
        </p:nvSpPr>
        <p:spPr>
          <a:xfrm>
            <a:off x="7200900" y="3444180"/>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Określenie mocnych i słabych stron oraz kierunków rozwoju placówki.</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58216B85-A3B9-4EB1-909B-67509BD39C6F}"/>
              </a:ext>
            </a:extLst>
          </p:cNvPr>
          <p:cNvSpPr txBox="1"/>
          <p:nvPr/>
        </p:nvSpPr>
        <p:spPr>
          <a:xfrm>
            <a:off x="7200898" y="4053780"/>
            <a:ext cx="4391025" cy="413298"/>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Kluczowe wnioski</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3F65294A-B4CC-4932-83DA-0BA80579A4CB}"/>
              </a:ext>
            </a:extLst>
          </p:cNvPr>
          <p:cNvSpPr txBox="1"/>
          <p:nvPr/>
        </p:nvSpPr>
        <p:spPr>
          <a:xfrm>
            <a:off x="7200900" y="4387154"/>
            <a:ext cx="4391025" cy="920825"/>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Mniejsza śmiałość uczniów w stosunku do uczniów z większych miejskich szkół oraz brak </a:t>
            </a:r>
            <a:r>
              <a:rPr lang="pl-PL" sz="1600" noProof="0" dirty="0">
                <a:solidFill>
                  <a:srgbClr val="000000"/>
                </a:solidFill>
              </a:rPr>
              <a:t>infrastruktury sportowej szkoły.</a:t>
            </a:r>
            <a:endParaRPr lang="pl-PL" sz="1600" noProof="0" dirty="0"/>
          </a:p>
        </p:txBody>
      </p:sp>
      <p:sp>
        <p:nvSpPr>
          <p:cNvPr id="14" name="TextBox 13">
            <a:extLst>
              <a:ext uri="{FF2B5EF4-FFF2-40B4-BE49-F238E27FC236}">
                <a16:creationId xmlns:a16="http://schemas.microsoft.com/office/drawing/2014/main" id="{278B800A-A56D-4C51-BA26-36EDE30B9B90}"/>
              </a:ext>
            </a:extLst>
          </p:cNvPr>
          <p:cNvSpPr txBox="1"/>
          <p:nvPr/>
        </p:nvSpPr>
        <p:spPr>
          <a:xfrm>
            <a:off x="7200898" y="5167894"/>
            <a:ext cx="4391025" cy="362261"/>
          </a:xfrm>
          <a:prstGeom prst="rect">
            <a:avLst/>
          </a:prstGeom>
          <a:noFill/>
        </p:spPr>
        <p:txBody>
          <a:bodyPr wrap="square" rtlCol="0">
            <a:noAutofit/>
          </a:bodyPr>
          <a:lstStyle/>
          <a:p>
            <a:pPr marL="0" algn="l">
              <a:spcBef>
                <a:spcPts val="1050"/>
              </a:spcBef>
              <a:buNone/>
            </a:pPr>
            <a:r>
              <a:rPr lang="pl-PL" b="1" noProof="0" dirty="0">
                <a:solidFill>
                  <a:srgbClr val="0070C0"/>
                </a:solidFill>
                <a:effectLst/>
              </a:rPr>
              <a:t>Wdrożenie Erasmus+</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570284DD-13CD-445F-9B50-0A02C1D9790C}"/>
              </a:ext>
            </a:extLst>
          </p:cNvPr>
          <p:cNvSpPr txBox="1"/>
          <p:nvPr/>
        </p:nvSpPr>
        <p:spPr>
          <a:xfrm>
            <a:off x="7200898" y="5463480"/>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Projekt uruchomiono skutecznie, budując trwałe podstawy rozwoju szkoły.</a:t>
            </a:r>
            <a:r>
              <a:rPr lang="pl-PL" sz="1600" noProof="0" dirty="0">
                <a:effectLst/>
              </a:rPr>
              <a:t> </a:t>
            </a:r>
            <a:endParaRPr lang="pl-PL" sz="1600" noProof="0" dirty="0"/>
          </a:p>
        </p:txBody>
      </p:sp>
      <p:pic>
        <p:nvPicPr>
          <p:cNvPr id="6" name="Picture 5">
            <a:extLst>
              <a:ext uri="{FF2B5EF4-FFF2-40B4-BE49-F238E27FC236}">
                <a16:creationId xmlns:a16="http://schemas.microsoft.com/office/drawing/2014/main" id="{2C3464AA-F05C-DDCB-9664-3E7913873E12}"/>
              </a:ext>
            </a:extLst>
          </p:cNvPr>
          <p:cNvPicPr>
            <a:picLocks noChangeAspect="1"/>
          </p:cNvPicPr>
          <p:nvPr/>
        </p:nvPicPr>
        <p:blipFill>
          <a:blip r:embed="rId3">
            <a:extLst>
              <a:ext uri="{28A0092B-C50C-407E-A947-70E740481C1C}">
                <a14:useLocalDpi xmlns:a14="http://schemas.microsoft.com/office/drawing/2010/main" val="0"/>
              </a:ext>
            </a:extLst>
          </a:blip>
          <a:srcRect t="25030" b="23166"/>
          <a:stretch>
            <a:fillRect/>
          </a:stretch>
        </p:blipFill>
        <p:spPr>
          <a:xfrm>
            <a:off x="2071025" y="4901355"/>
            <a:ext cx="3245006" cy="895337"/>
          </a:xfrm>
          <a:prstGeom prst="rect">
            <a:avLst/>
          </a:prstGeom>
        </p:spPr>
      </p:pic>
      <p:pic>
        <p:nvPicPr>
          <p:cNvPr id="8" name="Picture 7">
            <a:extLst>
              <a:ext uri="{FF2B5EF4-FFF2-40B4-BE49-F238E27FC236}">
                <a16:creationId xmlns:a16="http://schemas.microsoft.com/office/drawing/2014/main" id="{A27CDAEB-1ADF-4AE6-11B4-8E6EC23651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13210" y="1296500"/>
            <a:ext cx="4160636" cy="3120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045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CF22FE-C9DC-43C7-02FF-FC35CAD8AF23}"/>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5BE7EAB3-F3DD-723C-7CA4-A33618EC881C}"/>
              </a:ext>
            </a:extLst>
          </p:cNvPr>
          <p:cNvSpPr>
            <a:spLocks noGrp="1"/>
          </p:cNvSpPr>
          <p:nvPr>
            <p:ph sz="half" idx="2"/>
          </p:nvPr>
        </p:nvSpPr>
        <p:spPr>
          <a:xfrm>
            <a:off x="828675" y="4819650"/>
            <a:ext cx="10534650" cy="1209675"/>
          </a:xfrm>
        </p:spPr>
        <p:txBody>
          <a:bodyPr>
            <a:noAutofit/>
          </a:bodyPr>
          <a:lstStyle/>
          <a:p>
            <a:pPr marL="0" marR="0" algn="l" fontAlgn="b">
              <a:buNone/>
            </a:pPr>
            <a:r>
              <a:rPr lang="pl-PL" sz="9000" b="1" noProof="0" dirty="0">
                <a:solidFill>
                  <a:schemeClr val="bg1"/>
                </a:solidFill>
                <a:effectLst/>
              </a:rPr>
              <a:t>Analiza</a:t>
            </a:r>
            <a:r>
              <a:rPr lang="pl-PL" sz="9000" noProof="0" dirty="0">
                <a:solidFill>
                  <a:schemeClr val="bg1"/>
                </a:solidFill>
                <a:effectLst/>
              </a:rPr>
              <a:t> </a:t>
            </a:r>
            <a:r>
              <a:rPr lang="pl-PL" sz="9000" b="1" noProof="0" dirty="0">
                <a:solidFill>
                  <a:schemeClr val="bg1"/>
                </a:solidFill>
                <a:effectLst/>
              </a:rPr>
              <a:t>SWOT</a:t>
            </a:r>
            <a:r>
              <a:rPr lang="pl-PL" sz="9000" noProof="0" dirty="0">
                <a:solidFill>
                  <a:schemeClr val="bg1"/>
                </a:solidFill>
                <a:effectLst/>
              </a:rPr>
              <a:t> </a:t>
            </a:r>
            <a:endParaRPr lang="pl-PL" sz="9000" noProof="0" dirty="0">
              <a:solidFill>
                <a:schemeClr val="bg1"/>
              </a:solidFill>
            </a:endParaRPr>
          </a:p>
        </p:txBody>
      </p:sp>
    </p:spTree>
    <p:extLst>
      <p:ext uri="{BB962C8B-B14F-4D97-AF65-F5344CB8AC3E}">
        <p14:creationId xmlns:p14="http://schemas.microsoft.com/office/powerpoint/2010/main" val="405077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34DE9D-F028-4DDA-9DAF-5DA26123435E}"/>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679801" y="687387"/>
            <a:ext cx="10832397" cy="5483226"/>
          </a:xfrm>
          <a:prstGeom prst="rect">
            <a:avLst/>
          </a:prstGeom>
        </p:spPr>
      </p:pic>
      <p:sp>
        <p:nvSpPr>
          <p:cNvPr id="7" name="TextBox 6">
            <a:extLst>
              <a:ext uri="{FF2B5EF4-FFF2-40B4-BE49-F238E27FC236}">
                <a16:creationId xmlns:a16="http://schemas.microsoft.com/office/drawing/2014/main" id="{88D5225E-BEA8-4943-97C3-85C8382D1329}"/>
              </a:ext>
            </a:extLst>
          </p:cNvPr>
          <p:cNvSpPr txBox="1"/>
          <p:nvPr/>
        </p:nvSpPr>
        <p:spPr>
          <a:xfrm>
            <a:off x="7158032" y="642491"/>
            <a:ext cx="4391025" cy="1005780"/>
          </a:xfrm>
          <a:prstGeom prst="rect">
            <a:avLst/>
          </a:prstGeom>
          <a:noFill/>
        </p:spPr>
        <p:txBody>
          <a:bodyPr wrap="square" rtlCol="0">
            <a:noAutofit/>
          </a:bodyPr>
          <a:lstStyle/>
          <a:p>
            <a:pPr marL="0" algn="l">
              <a:buNone/>
            </a:pPr>
            <a:r>
              <a:rPr lang="pl-PL" sz="4400" b="1" noProof="0" dirty="0">
                <a:solidFill>
                  <a:srgbClr val="000000"/>
                </a:solidFill>
                <a:effectLst/>
              </a:rPr>
              <a:t>Diagnoza potrzeb szkoły</a:t>
            </a:r>
            <a:r>
              <a:rPr lang="pl-PL" sz="4400" b="1" noProof="0" dirty="0">
                <a:effectLst/>
              </a:rPr>
              <a:t> </a:t>
            </a:r>
            <a:endParaRPr lang="pl-PL" sz="4400" b="1" noProof="0" dirty="0"/>
          </a:p>
        </p:txBody>
      </p:sp>
      <p:sp>
        <p:nvSpPr>
          <p:cNvPr id="8" name="TextBox 7">
            <a:extLst>
              <a:ext uri="{FF2B5EF4-FFF2-40B4-BE49-F238E27FC236}">
                <a16:creationId xmlns:a16="http://schemas.microsoft.com/office/drawing/2014/main" id="{CDF33BCC-6937-4584-AE7D-F87995920281}"/>
              </a:ext>
            </a:extLst>
          </p:cNvPr>
          <p:cNvSpPr txBox="1"/>
          <p:nvPr/>
        </p:nvSpPr>
        <p:spPr>
          <a:xfrm>
            <a:off x="7200899" y="2196405"/>
            <a:ext cx="4391025" cy="323850"/>
          </a:xfrm>
          <a:prstGeom prst="rect">
            <a:avLst/>
          </a:prstGeom>
          <a:noFill/>
        </p:spPr>
        <p:txBody>
          <a:bodyPr wrap="square" rtlCol="0">
            <a:noAutofit/>
          </a:bodyPr>
          <a:lstStyle/>
          <a:p>
            <a:pPr marL="0" algn="l">
              <a:buNone/>
            </a:pPr>
            <a:r>
              <a:rPr lang="pl-PL" b="1" noProof="0" dirty="0">
                <a:solidFill>
                  <a:srgbClr val="0070C0"/>
                </a:solidFill>
                <a:effectLst/>
              </a:rPr>
              <a:t>SWOT jako podstawa</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A4552229-0122-461D-9EB1-DF1CE225E9EE}"/>
              </a:ext>
            </a:extLst>
          </p:cNvPr>
          <p:cNvSpPr txBox="1"/>
          <p:nvPr/>
        </p:nvSpPr>
        <p:spPr>
          <a:xfrm>
            <a:off x="7200898" y="2520255"/>
            <a:ext cx="4391025" cy="4762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Analiza wskazała kierunki rozwoju i realne potrzeby szkoły.</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DF8F0491-77E1-455D-82D9-0464C8755832}"/>
              </a:ext>
            </a:extLst>
          </p:cNvPr>
          <p:cNvSpPr txBox="1"/>
          <p:nvPr/>
        </p:nvSpPr>
        <p:spPr>
          <a:xfrm>
            <a:off x="7200890" y="3148905"/>
            <a:ext cx="4391025" cy="323850"/>
          </a:xfrm>
          <a:prstGeom prst="rect">
            <a:avLst/>
          </a:prstGeom>
          <a:noFill/>
        </p:spPr>
        <p:txBody>
          <a:bodyPr wrap="square" rtlCol="0">
            <a:noAutofit/>
          </a:bodyPr>
          <a:lstStyle/>
          <a:p>
            <a:pPr marL="0" marR="0" algn="l">
              <a:spcBef>
                <a:spcPts val="750"/>
              </a:spcBef>
              <a:buNone/>
            </a:pPr>
            <a:r>
              <a:rPr lang="pl-PL" b="1" noProof="0" dirty="0">
                <a:solidFill>
                  <a:srgbClr val="0070C0"/>
                </a:solidFill>
                <a:effectLst/>
              </a:rPr>
              <a:t>Mocne strony</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6FD18BD1-AE6A-47F0-9B81-53AEA08533CE}"/>
              </a:ext>
            </a:extLst>
          </p:cNvPr>
          <p:cNvSpPr txBox="1"/>
          <p:nvPr/>
        </p:nvSpPr>
        <p:spPr>
          <a:xfrm>
            <a:off x="7200891" y="3525142"/>
            <a:ext cx="4391025" cy="476250"/>
          </a:xfrm>
          <a:prstGeom prst="rect">
            <a:avLst/>
          </a:prstGeom>
          <a:noFill/>
        </p:spPr>
        <p:txBody>
          <a:bodyPr wrap="square" rtlCol="0">
            <a:normAutofit fontScale="77500" lnSpcReduction="20000"/>
          </a:bodyPr>
          <a:lstStyle/>
          <a:p>
            <a:pPr marL="0" marR="0" algn="l">
              <a:spcBef>
                <a:spcPts val="750"/>
              </a:spcBef>
              <a:buNone/>
            </a:pPr>
            <a:r>
              <a:rPr lang="pl-PL" sz="1900" b="0" noProof="0" dirty="0">
                <a:solidFill>
                  <a:srgbClr val="000000"/>
                </a:solidFill>
                <a:effectLst/>
              </a:rPr>
              <a:t>Zaangażowana kadra, uczniowie i lokalna społeczność</a:t>
            </a:r>
            <a:r>
              <a:rPr lang="pl-PL" sz="1500" b="0" noProof="0" dirty="0">
                <a:solidFill>
                  <a:srgbClr val="000000"/>
                </a:solidFill>
                <a:effectLst/>
                <a:latin typeface="Avenir"/>
              </a:rPr>
              <a:t>.</a:t>
            </a:r>
            <a:r>
              <a:rPr lang="pl-PL" noProof="0" dirty="0">
                <a:effectLst/>
              </a:rPr>
              <a:t> </a:t>
            </a:r>
            <a:endParaRPr lang="pl-PL" noProof="0" dirty="0"/>
          </a:p>
        </p:txBody>
      </p:sp>
      <p:sp>
        <p:nvSpPr>
          <p:cNvPr id="12" name="TextBox 11">
            <a:extLst>
              <a:ext uri="{FF2B5EF4-FFF2-40B4-BE49-F238E27FC236}">
                <a16:creationId xmlns:a16="http://schemas.microsoft.com/office/drawing/2014/main" id="{AB727EEC-53B1-4312-9E01-728541B76925}"/>
              </a:ext>
            </a:extLst>
          </p:cNvPr>
          <p:cNvSpPr txBox="1"/>
          <p:nvPr/>
        </p:nvSpPr>
        <p:spPr>
          <a:xfrm>
            <a:off x="7200896" y="3910905"/>
            <a:ext cx="4391025" cy="361950"/>
          </a:xfrm>
          <a:prstGeom prst="rect">
            <a:avLst/>
          </a:prstGeom>
          <a:noFill/>
        </p:spPr>
        <p:txBody>
          <a:bodyPr wrap="square" rtlCol="0">
            <a:noAutofit/>
          </a:bodyPr>
          <a:lstStyle/>
          <a:p>
            <a:pPr marL="0" marR="0" algn="l">
              <a:spcBef>
                <a:spcPts val="750"/>
              </a:spcBef>
              <a:buNone/>
            </a:pPr>
            <a:r>
              <a:rPr lang="pl-PL" b="1" noProof="0" dirty="0">
                <a:solidFill>
                  <a:srgbClr val="0070C0"/>
                </a:solidFill>
                <a:effectLst/>
              </a:rPr>
              <a:t>Słabe strony</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C7B0234A-B1C4-4597-8392-E6C3DD0BAD82}"/>
              </a:ext>
            </a:extLst>
          </p:cNvPr>
          <p:cNvSpPr txBox="1"/>
          <p:nvPr/>
        </p:nvSpPr>
        <p:spPr>
          <a:xfrm>
            <a:off x="7200892" y="4272855"/>
            <a:ext cx="4391025" cy="6286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Ograniczona odwaga uczniów, brak odpowiednie infrastruktury - pełnowymiarowej sali gimnastycznej.</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82FE163B-8B02-49BC-B56F-7BF55990A778}"/>
              </a:ext>
            </a:extLst>
          </p:cNvPr>
          <p:cNvSpPr txBox="1"/>
          <p:nvPr/>
        </p:nvSpPr>
        <p:spPr>
          <a:xfrm>
            <a:off x="7200889" y="4991993"/>
            <a:ext cx="4391025" cy="361950"/>
          </a:xfrm>
          <a:prstGeom prst="rect">
            <a:avLst/>
          </a:prstGeom>
          <a:noFill/>
        </p:spPr>
        <p:txBody>
          <a:bodyPr wrap="square" rtlCol="0">
            <a:noAutofit/>
          </a:bodyPr>
          <a:lstStyle/>
          <a:p>
            <a:pPr marL="0" marR="0" algn="l">
              <a:spcBef>
                <a:spcPts val="750"/>
              </a:spcBef>
              <a:buNone/>
            </a:pPr>
            <a:r>
              <a:rPr lang="pl-PL" b="1" noProof="0" dirty="0">
                <a:solidFill>
                  <a:srgbClr val="0070C0"/>
                </a:solidFill>
                <a:effectLst/>
              </a:rPr>
              <a:t>Skuteczne działania i cele</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FD50232F-EE40-4DC5-8145-02331AA7E99E}"/>
              </a:ext>
            </a:extLst>
          </p:cNvPr>
          <p:cNvSpPr txBox="1"/>
          <p:nvPr/>
        </p:nvSpPr>
        <p:spPr>
          <a:xfrm>
            <a:off x="7200892" y="5358705"/>
            <a:ext cx="4391025" cy="62865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Wdrożenie programu Erasmus+; rozwój kompetencji sportowych, cyfrowych, językowych i społecznych</a:t>
            </a:r>
            <a:r>
              <a:rPr lang="pl-PL" sz="1600" noProof="0" dirty="0">
                <a:solidFill>
                  <a:srgbClr val="000000"/>
                </a:solidFill>
                <a:latin typeface="Avenir"/>
              </a:rPr>
              <a:t> </a:t>
            </a:r>
            <a:endParaRPr lang="pl-PL" sz="1600" noProof="0" dirty="0"/>
          </a:p>
        </p:txBody>
      </p:sp>
      <p:pic>
        <p:nvPicPr>
          <p:cNvPr id="2" name="Picture 1">
            <a:extLst>
              <a:ext uri="{FF2B5EF4-FFF2-40B4-BE49-F238E27FC236}">
                <a16:creationId xmlns:a16="http://schemas.microsoft.com/office/drawing/2014/main" id="{6F0E3F14-4C6D-800F-3A53-1308D3366DF7}"/>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67829" y="5138418"/>
            <a:ext cx="3741235" cy="848937"/>
          </a:xfrm>
          <a:prstGeom prst="rect">
            <a:avLst/>
          </a:prstGeom>
        </p:spPr>
      </p:pic>
      <p:pic>
        <p:nvPicPr>
          <p:cNvPr id="16" name="Picture 15">
            <a:extLst>
              <a:ext uri="{FF2B5EF4-FFF2-40B4-BE49-F238E27FC236}">
                <a16:creationId xmlns:a16="http://schemas.microsoft.com/office/drawing/2014/main" id="{23DAA811-162B-B7CC-E001-915CFF027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952" y="977315"/>
            <a:ext cx="2910004" cy="3880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7586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BE8F24-DEEF-53C0-ACB6-D55CE735693B}"/>
              </a:ext>
            </a:extLst>
          </p:cNvPr>
          <p:cNvPicPr>
            <a:picLocks noChangeAspect="1"/>
          </p:cNvPicPr>
          <p:nvPr/>
        </p:nvPicPr>
        <p:blipFill>
          <a:blip r:embed="rId3">
            <a:extLst>
              <a:ext uri="{28A0092B-C50C-407E-A947-70E740481C1C}">
                <a14:useLocalDpi xmlns:a14="http://schemas.microsoft.com/office/drawing/2010/main" val="0"/>
              </a:ext>
            </a:extLst>
          </a:blip>
          <a:srcRect l="881" t="30552" r="91908" b="61099"/>
          <a:stretch>
            <a:fillRect/>
          </a:stretch>
        </p:blipFill>
        <p:spPr>
          <a:xfrm>
            <a:off x="0" y="-1"/>
            <a:ext cx="12153416" cy="6858001"/>
          </a:xfrm>
          <a:prstGeom prst="rect">
            <a:avLst/>
          </a:prstGeom>
        </p:spPr>
      </p:pic>
      <p:sp>
        <p:nvSpPr>
          <p:cNvPr id="3" name="Content Placeholder 2">
            <a:extLst>
              <a:ext uri="{FF2B5EF4-FFF2-40B4-BE49-F238E27FC236}">
                <a16:creationId xmlns:a16="http://schemas.microsoft.com/office/drawing/2014/main" id="{59A5B293-C21B-3468-A251-8B7E5FE1D2CD}"/>
              </a:ext>
            </a:extLst>
          </p:cNvPr>
          <p:cNvSpPr>
            <a:spLocks noGrp="1"/>
          </p:cNvSpPr>
          <p:nvPr>
            <p:ph sz="half" idx="2"/>
          </p:nvPr>
        </p:nvSpPr>
        <p:spPr>
          <a:xfrm>
            <a:off x="828675" y="4819650"/>
            <a:ext cx="10534650" cy="1209675"/>
          </a:xfrm>
        </p:spPr>
        <p:txBody>
          <a:bodyPr>
            <a:noAutofit/>
          </a:bodyPr>
          <a:lstStyle/>
          <a:p>
            <a:pPr marL="0" marR="0" algn="l" fontAlgn="b">
              <a:buNone/>
            </a:pPr>
            <a:r>
              <a:rPr lang="pl-PL" sz="9000" b="1" noProof="0" dirty="0">
                <a:solidFill>
                  <a:schemeClr val="bg1"/>
                </a:solidFill>
                <a:effectLst/>
              </a:rPr>
              <a:t>Pierwszy</a:t>
            </a:r>
            <a:r>
              <a:rPr lang="pl-PL" sz="9000" noProof="0" dirty="0">
                <a:solidFill>
                  <a:schemeClr val="bg1"/>
                </a:solidFill>
                <a:effectLst/>
              </a:rPr>
              <a:t> </a:t>
            </a:r>
            <a:r>
              <a:rPr lang="pl-PL" sz="9000" b="1" noProof="0" dirty="0">
                <a:solidFill>
                  <a:schemeClr val="bg1"/>
                </a:solidFill>
                <a:effectLst/>
              </a:rPr>
              <a:t>projekt</a:t>
            </a:r>
            <a:r>
              <a:rPr lang="pl-PL" sz="9000" noProof="0" dirty="0">
                <a:solidFill>
                  <a:schemeClr val="bg1"/>
                </a:solidFill>
                <a:effectLst/>
              </a:rPr>
              <a:t> </a:t>
            </a:r>
            <a:endParaRPr lang="pl-PL" sz="9000" noProof="0" dirty="0">
              <a:solidFill>
                <a:schemeClr val="bg1"/>
              </a:solidFill>
            </a:endParaRPr>
          </a:p>
        </p:txBody>
      </p:sp>
    </p:spTree>
    <p:extLst>
      <p:ext uri="{BB962C8B-B14F-4D97-AF65-F5344CB8AC3E}">
        <p14:creationId xmlns:p14="http://schemas.microsoft.com/office/powerpoint/2010/main" val="194776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6AAFC0-F1D3-4792-ACC3-47F2197666DD}"/>
              </a:ext>
            </a:extLst>
          </p:cNvPr>
          <p:cNvPicPr>
            <a:picLocks noGrp="1" noChangeAspect="1"/>
          </p:cNvPicPr>
          <p:nvPr>
            <p:ph sz="half" idx="1"/>
          </p:nvPr>
        </p:nvPicPr>
        <p:blipFill>
          <a:blip>
            <a:extLst>
              <a:ext uri="{96DAC541-7B7A-43D3-8B79-37D633B846F1}">
                <asvg:svgBlip xmlns:asvg="http://schemas.microsoft.com/office/drawing/2016/SVG/main" xmlns="" r:embed="rId3"/>
              </a:ext>
            </a:extLst>
          </a:blip>
          <a:stretch>
            <a:fillRect/>
          </a:stretch>
        </p:blipFill>
        <p:spPr>
          <a:xfrm>
            <a:off x="876300" y="718692"/>
            <a:ext cx="10582275" cy="5422106"/>
          </a:xfrm>
          <a:prstGeom prst="rect">
            <a:avLst/>
          </a:prstGeom>
        </p:spPr>
      </p:pic>
      <p:sp>
        <p:nvSpPr>
          <p:cNvPr id="7" name="TextBox 6">
            <a:extLst>
              <a:ext uri="{FF2B5EF4-FFF2-40B4-BE49-F238E27FC236}">
                <a16:creationId xmlns:a16="http://schemas.microsoft.com/office/drawing/2014/main" id="{45D7A75B-DDFE-4EC7-855C-A53BBEE04F9A}"/>
              </a:ext>
            </a:extLst>
          </p:cNvPr>
          <p:cNvSpPr txBox="1"/>
          <p:nvPr/>
        </p:nvSpPr>
        <p:spPr>
          <a:xfrm>
            <a:off x="7214668" y="516284"/>
            <a:ext cx="4384141" cy="1508670"/>
          </a:xfrm>
          <a:prstGeom prst="rect">
            <a:avLst/>
          </a:prstGeom>
          <a:noFill/>
        </p:spPr>
        <p:txBody>
          <a:bodyPr wrap="square" rtlCol="0">
            <a:noAutofit/>
          </a:bodyPr>
          <a:lstStyle/>
          <a:p>
            <a:pPr marL="0" algn="l">
              <a:buNone/>
            </a:pPr>
            <a:r>
              <a:rPr lang="pl-PL" sz="4000" b="1" noProof="0" dirty="0">
                <a:solidFill>
                  <a:srgbClr val="000000"/>
                </a:solidFill>
                <a:effectLst/>
              </a:rPr>
              <a:t>Naszym boiskiem sportowym będzie cała Europa</a:t>
            </a:r>
            <a:r>
              <a:rPr lang="pl-PL" sz="4000" b="1" noProof="0" dirty="0">
                <a:effectLst/>
              </a:rPr>
              <a:t> </a:t>
            </a:r>
            <a:endParaRPr lang="pl-PL" sz="4000" b="1" noProof="0" dirty="0"/>
          </a:p>
        </p:txBody>
      </p:sp>
      <p:sp>
        <p:nvSpPr>
          <p:cNvPr id="8" name="TextBox 7">
            <a:extLst>
              <a:ext uri="{FF2B5EF4-FFF2-40B4-BE49-F238E27FC236}">
                <a16:creationId xmlns:a16="http://schemas.microsoft.com/office/drawing/2014/main" id="{3A804FB1-581E-4E1D-8579-080AAA17E071}"/>
              </a:ext>
            </a:extLst>
          </p:cNvPr>
          <p:cNvSpPr txBox="1"/>
          <p:nvPr/>
        </p:nvSpPr>
        <p:spPr>
          <a:xfrm>
            <a:off x="7199759" y="2356395"/>
            <a:ext cx="4391025" cy="312390"/>
          </a:xfrm>
          <a:prstGeom prst="rect">
            <a:avLst/>
          </a:prstGeom>
          <a:noFill/>
        </p:spPr>
        <p:txBody>
          <a:bodyPr wrap="square" rtlCol="0">
            <a:noAutofit/>
          </a:bodyPr>
          <a:lstStyle/>
          <a:p>
            <a:pPr marL="0" algn="l">
              <a:buNone/>
            </a:pPr>
            <a:r>
              <a:rPr lang="pl-PL" b="1" noProof="0" dirty="0">
                <a:solidFill>
                  <a:srgbClr val="0070C0"/>
                </a:solidFill>
                <a:effectLst/>
              </a:rPr>
              <a:t>Cel projektu</a:t>
            </a:r>
            <a:r>
              <a:rPr lang="pl-PL" noProof="0" dirty="0">
                <a:solidFill>
                  <a:srgbClr val="0070C0"/>
                </a:solidFill>
                <a:effectLst/>
              </a:rPr>
              <a:t> </a:t>
            </a:r>
            <a:endParaRPr lang="pl-PL" noProof="0" dirty="0">
              <a:solidFill>
                <a:srgbClr val="0070C0"/>
              </a:solidFill>
            </a:endParaRPr>
          </a:p>
        </p:txBody>
      </p:sp>
      <p:sp>
        <p:nvSpPr>
          <p:cNvPr id="9" name="TextBox 8">
            <a:extLst>
              <a:ext uri="{FF2B5EF4-FFF2-40B4-BE49-F238E27FC236}">
                <a16:creationId xmlns:a16="http://schemas.microsoft.com/office/drawing/2014/main" id="{0B62FCEF-A06D-495E-9AFE-411A83B29D4C}"/>
              </a:ext>
            </a:extLst>
          </p:cNvPr>
          <p:cNvSpPr txBox="1"/>
          <p:nvPr/>
        </p:nvSpPr>
        <p:spPr>
          <a:xfrm>
            <a:off x="7199759" y="2668785"/>
            <a:ext cx="4391025" cy="4342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Rozwijanie aktywności ruchowej oraz kompetencji cyfrowych i językowych uczniów.</a:t>
            </a:r>
            <a:r>
              <a:rPr lang="pl-PL" sz="1600" noProof="0" dirty="0">
                <a:effectLst/>
              </a:rPr>
              <a:t> </a:t>
            </a:r>
            <a:endParaRPr lang="pl-PL" sz="1600" noProof="0" dirty="0"/>
          </a:p>
        </p:txBody>
      </p:sp>
      <p:sp>
        <p:nvSpPr>
          <p:cNvPr id="10" name="TextBox 9">
            <a:extLst>
              <a:ext uri="{FF2B5EF4-FFF2-40B4-BE49-F238E27FC236}">
                <a16:creationId xmlns:a16="http://schemas.microsoft.com/office/drawing/2014/main" id="{0C8006CB-2CA5-4B10-BEED-3EB0C514848B}"/>
              </a:ext>
            </a:extLst>
          </p:cNvPr>
          <p:cNvSpPr txBox="1"/>
          <p:nvPr/>
        </p:nvSpPr>
        <p:spPr>
          <a:xfrm>
            <a:off x="7199758" y="3352800"/>
            <a:ext cx="4391025" cy="360680"/>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Okoliczności</a:t>
            </a:r>
            <a:r>
              <a:rPr lang="pl-PL" noProof="0" dirty="0">
                <a:solidFill>
                  <a:srgbClr val="0070C0"/>
                </a:solidFill>
                <a:effectLst/>
              </a:rPr>
              <a:t> </a:t>
            </a:r>
            <a:endParaRPr lang="pl-PL" noProof="0" dirty="0">
              <a:solidFill>
                <a:srgbClr val="0070C0"/>
              </a:solidFill>
            </a:endParaRPr>
          </a:p>
        </p:txBody>
      </p:sp>
      <p:sp>
        <p:nvSpPr>
          <p:cNvPr id="11" name="TextBox 10">
            <a:extLst>
              <a:ext uri="{FF2B5EF4-FFF2-40B4-BE49-F238E27FC236}">
                <a16:creationId xmlns:a16="http://schemas.microsoft.com/office/drawing/2014/main" id="{D00C897E-C8BB-4D9D-9F7F-5A5CE4E70328}"/>
              </a:ext>
            </a:extLst>
          </p:cNvPr>
          <p:cNvSpPr txBox="1"/>
          <p:nvPr/>
        </p:nvSpPr>
        <p:spPr>
          <a:xfrm>
            <a:off x="7199758" y="3602536"/>
            <a:ext cx="4391025" cy="65142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Projekt powstał wraz z budową nowej sali gimnastycznej.</a:t>
            </a:r>
            <a:r>
              <a:rPr lang="pl-PL" sz="1600" noProof="0" dirty="0">
                <a:effectLst/>
              </a:rPr>
              <a:t> </a:t>
            </a:r>
            <a:endParaRPr lang="pl-PL" sz="1600" noProof="0" dirty="0"/>
          </a:p>
        </p:txBody>
      </p:sp>
      <p:sp>
        <p:nvSpPr>
          <p:cNvPr id="12" name="TextBox 11">
            <a:extLst>
              <a:ext uri="{FF2B5EF4-FFF2-40B4-BE49-F238E27FC236}">
                <a16:creationId xmlns:a16="http://schemas.microsoft.com/office/drawing/2014/main" id="{4450ED01-06E1-41AC-A188-1A6E2FED57E3}"/>
              </a:ext>
            </a:extLst>
          </p:cNvPr>
          <p:cNvSpPr txBox="1"/>
          <p:nvPr/>
        </p:nvSpPr>
        <p:spPr>
          <a:xfrm>
            <a:off x="7206643" y="4257376"/>
            <a:ext cx="4391025" cy="370878"/>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Integracja i umiejętności społeczne</a:t>
            </a:r>
            <a:r>
              <a:rPr lang="pl-PL" noProof="0" dirty="0">
                <a:solidFill>
                  <a:srgbClr val="0070C0"/>
                </a:solidFill>
                <a:effectLst/>
              </a:rPr>
              <a:t> </a:t>
            </a:r>
            <a:endParaRPr lang="pl-PL" noProof="0" dirty="0">
              <a:solidFill>
                <a:srgbClr val="0070C0"/>
              </a:solidFill>
            </a:endParaRPr>
          </a:p>
        </p:txBody>
      </p:sp>
      <p:sp>
        <p:nvSpPr>
          <p:cNvPr id="13" name="TextBox 12">
            <a:extLst>
              <a:ext uri="{FF2B5EF4-FFF2-40B4-BE49-F238E27FC236}">
                <a16:creationId xmlns:a16="http://schemas.microsoft.com/office/drawing/2014/main" id="{D5E2561D-D773-4C5B-8CFF-9F9FD4D648C6}"/>
              </a:ext>
            </a:extLst>
          </p:cNvPr>
          <p:cNvSpPr txBox="1"/>
          <p:nvPr/>
        </p:nvSpPr>
        <p:spPr>
          <a:xfrm>
            <a:off x="7199759" y="4569767"/>
            <a:ext cx="4391025" cy="651420"/>
          </a:xfrm>
          <a:prstGeom prst="rect">
            <a:avLst/>
          </a:prstGeom>
          <a:noFill/>
        </p:spPr>
        <p:txBody>
          <a:bodyPr wrap="square" rtlCol="0">
            <a:normAutofit/>
          </a:bodyPr>
          <a:lstStyle/>
          <a:p>
            <a:pPr marL="0" marR="0" algn="l">
              <a:spcBef>
                <a:spcPts val="750"/>
              </a:spcBef>
              <a:buNone/>
            </a:pPr>
            <a:r>
              <a:rPr lang="pl-PL" sz="1600" b="0" noProof="0" dirty="0">
                <a:solidFill>
                  <a:srgbClr val="000000"/>
                </a:solidFill>
                <a:effectLst/>
              </a:rPr>
              <a:t>Wspólne działania sprzyjały integracji, współpracy </a:t>
            </a:r>
            <a:br>
              <a:rPr lang="pl-PL" sz="1600" b="0" noProof="0" dirty="0">
                <a:solidFill>
                  <a:srgbClr val="000000"/>
                </a:solidFill>
                <a:effectLst/>
              </a:rPr>
            </a:br>
            <a:r>
              <a:rPr lang="pl-PL" sz="1600" b="0" noProof="0" dirty="0">
                <a:solidFill>
                  <a:srgbClr val="000000"/>
                </a:solidFill>
                <a:effectLst/>
              </a:rPr>
              <a:t>i promowaniu zdrowego stylu życia.</a:t>
            </a:r>
            <a:r>
              <a:rPr lang="pl-PL" sz="1600" noProof="0" dirty="0">
                <a:effectLst/>
              </a:rPr>
              <a:t> </a:t>
            </a:r>
            <a:endParaRPr lang="pl-PL" sz="1600" noProof="0" dirty="0"/>
          </a:p>
        </p:txBody>
      </p:sp>
      <p:sp>
        <p:nvSpPr>
          <p:cNvPr id="14" name="TextBox 13">
            <a:extLst>
              <a:ext uri="{FF2B5EF4-FFF2-40B4-BE49-F238E27FC236}">
                <a16:creationId xmlns:a16="http://schemas.microsoft.com/office/drawing/2014/main" id="{353AAE83-408D-459A-BE6F-C5BBE29762F7}"/>
              </a:ext>
            </a:extLst>
          </p:cNvPr>
          <p:cNvSpPr txBox="1"/>
          <p:nvPr/>
        </p:nvSpPr>
        <p:spPr>
          <a:xfrm>
            <a:off x="7199757" y="5298651"/>
            <a:ext cx="4391025" cy="281882"/>
          </a:xfrm>
          <a:prstGeom prst="rect">
            <a:avLst/>
          </a:prstGeom>
          <a:noFill/>
        </p:spPr>
        <p:txBody>
          <a:bodyPr wrap="square" rtlCol="0">
            <a:noAutofit/>
          </a:bodyPr>
          <a:lstStyle/>
          <a:p>
            <a:pPr marL="0" algn="l">
              <a:spcBef>
                <a:spcPts val="750"/>
              </a:spcBef>
              <a:buNone/>
            </a:pPr>
            <a:r>
              <a:rPr lang="pl-PL" b="1" noProof="0" dirty="0">
                <a:solidFill>
                  <a:srgbClr val="0070C0"/>
                </a:solidFill>
                <a:effectLst/>
              </a:rPr>
              <a:t>Efekty dla szkoły</a:t>
            </a:r>
            <a:r>
              <a:rPr lang="pl-PL" noProof="0" dirty="0">
                <a:solidFill>
                  <a:srgbClr val="0070C0"/>
                </a:solidFill>
                <a:effectLst/>
              </a:rPr>
              <a:t> </a:t>
            </a:r>
            <a:endParaRPr lang="pl-PL" noProof="0" dirty="0">
              <a:solidFill>
                <a:srgbClr val="0070C0"/>
              </a:solidFill>
            </a:endParaRPr>
          </a:p>
        </p:txBody>
      </p:sp>
      <p:sp>
        <p:nvSpPr>
          <p:cNvPr id="15" name="TextBox 14">
            <a:extLst>
              <a:ext uri="{FF2B5EF4-FFF2-40B4-BE49-F238E27FC236}">
                <a16:creationId xmlns:a16="http://schemas.microsoft.com/office/drawing/2014/main" id="{52085FCA-CAEF-40AB-A5ED-AFA28FBA8406}"/>
              </a:ext>
            </a:extLst>
          </p:cNvPr>
          <p:cNvSpPr txBox="1"/>
          <p:nvPr/>
        </p:nvSpPr>
        <p:spPr>
          <a:xfrm>
            <a:off x="7199759" y="5628828"/>
            <a:ext cx="4391025" cy="434280"/>
          </a:xfrm>
          <a:prstGeom prst="rect">
            <a:avLst/>
          </a:prstGeom>
          <a:noFill/>
        </p:spPr>
        <p:txBody>
          <a:bodyPr wrap="square" rtlCol="0">
            <a:noAutofit/>
          </a:bodyPr>
          <a:lstStyle/>
          <a:p>
            <a:pPr marL="0" marR="0" algn="l">
              <a:spcBef>
                <a:spcPts val="750"/>
              </a:spcBef>
              <a:buNone/>
            </a:pPr>
            <a:r>
              <a:rPr lang="pl-PL" sz="1600" b="0" noProof="0" dirty="0">
                <a:solidFill>
                  <a:srgbClr val="000000"/>
                </a:solidFill>
                <a:effectLst/>
              </a:rPr>
              <a:t>Nowe możliwości rozwoju uczniów i budowanie pozytywnego wizerunku placówki.</a:t>
            </a:r>
            <a:r>
              <a:rPr lang="pl-PL" sz="1600" noProof="0" dirty="0">
                <a:effectLst/>
              </a:rPr>
              <a:t> </a:t>
            </a:r>
            <a:endParaRPr lang="pl-PL" sz="1600" noProof="0" dirty="0"/>
          </a:p>
        </p:txBody>
      </p:sp>
      <p:pic>
        <p:nvPicPr>
          <p:cNvPr id="21" name="Content Placeholder 20">
            <a:extLst>
              <a:ext uri="{FF2B5EF4-FFF2-40B4-BE49-F238E27FC236}">
                <a16:creationId xmlns:a16="http://schemas.microsoft.com/office/drawing/2014/main" id="{DF7AC40D-119F-6985-15F5-E73E183AAB7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23461" y="717202"/>
            <a:ext cx="3658064" cy="2743548"/>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7623C67-141F-4C45-8B07-948E28B02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900" y="3309874"/>
            <a:ext cx="3772577" cy="2829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33792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39" ma:contentTypeDescription="Create a new document." ma:contentTypeScope="" ma:versionID="7cd33766ae37bc020c6feee22e439f0a">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660e4b43d8eb9c1b699934af2b892cbb"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SessionID" minOccurs="0"/>
                <xsd:element ref="ns2:ThemeID" minOccurs="0"/>
                <xsd:element ref="ns2:MediaServiceBilling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SessionID" ma:index="16" nillable="true" ma:displayName="Session ID" ma:format="Dropdown" ma:internalName="SessionID">
      <xsd:simpleType>
        <xsd:restriction base="dms:Text">
          <xsd:maxLength value="255"/>
        </xsd:restriction>
      </xsd:simpleType>
    </xsd:element>
    <xsd:element name="ThemeID" ma:index="17" nillable="true" ma:displayName="ThemeID" ma:format="Dropdown" ma:internalName="ThemeID">
      <xsd:simpleType>
        <xsd:restriction base="dms:Text">
          <xsd:maxLength value="255"/>
        </xsd:restriction>
      </xsd:simpleType>
    </xsd:element>
    <xsd:element name="MediaServiceBillingMetadata" ma:index="18" nillable="true" ma:displayName="MediaServiceBillingMetadata" ma:hidden="true" ma:internalName="MediaServiceBillingMetadata"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7dac1a7-ed5b-4681-ab90-166fc923ebd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817b00b-f121-400f-976b-40959b1c7d14" xsi:nil="true"/>
    <lcf76f155ced4ddcb4097134ff3c332f xmlns="324d2b90-11f2-4fdf-990a-54fa46247cf8">
      <Terms xmlns="http://schemas.microsoft.com/office/infopath/2007/PartnerControls"/>
    </lcf76f155ced4ddcb4097134ff3c332f>
    <ThemeID xmlns="324d2b90-11f2-4fdf-990a-54fa46247cf8" xsi:nil="true"/>
    <SessionID xmlns="324d2b90-11f2-4fdf-990a-54fa46247cf8" xsi:nil="true"/>
  </documentManagement>
</p:properties>
</file>

<file path=customXml/itemProps1.xml><?xml version="1.0" encoding="utf-8"?>
<ds:datastoreItem xmlns:ds="http://schemas.openxmlformats.org/officeDocument/2006/customXml" ds:itemID="{F1E09620-EB6F-43DB-AE70-06AE422B5DA8}">
  <ds:schemaRefs>
    <ds:schemaRef ds:uri="http://schemas.microsoft.com/sharepoint/v3/contenttype/forms"/>
  </ds:schemaRefs>
</ds:datastoreItem>
</file>

<file path=customXml/itemProps2.xml><?xml version="1.0" encoding="utf-8"?>
<ds:datastoreItem xmlns:ds="http://schemas.openxmlformats.org/officeDocument/2006/customXml" ds:itemID="{91791BB6-614F-4231-AB6F-2CE872EABF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B187E1-13D9-4750-ACF3-883D87AA043C}">
  <ds:schemaRefs>
    <ds:schemaRef ds:uri="http://schemas.microsoft.com/office/2006/documentManagement/types"/>
    <ds:schemaRef ds:uri="http://purl.org/dc/dcmitype/"/>
    <ds:schemaRef ds:uri="324d2b90-11f2-4fdf-990a-54fa46247cf8"/>
    <ds:schemaRef ds:uri="http://schemas.microsoft.com/office/2006/metadata/properties"/>
    <ds:schemaRef ds:uri="http://www.w3.org/XML/1998/namespace"/>
    <ds:schemaRef ds:uri="http://purl.org/dc/elements/1.1/"/>
    <ds:schemaRef ds:uri="http://schemas.microsoft.com/sharepoint/v3"/>
    <ds:schemaRef ds:uri="http://schemas.microsoft.com/office/infopath/2007/PartnerControls"/>
    <ds:schemaRef ds:uri="http://schemas.openxmlformats.org/package/2006/metadata/core-properties"/>
    <ds:schemaRef ds:uri="b817b00b-f121-400f-976b-40959b1c7d14"/>
    <ds:schemaRef ds:uri="http://purl.org/dc/terms/"/>
  </ds:schemaRefs>
</ds:datastoreItem>
</file>

<file path=docMetadata/LabelInfo.xml><?xml version="1.0" encoding="utf-8"?>
<clbl:labelList xmlns:clbl="http://schemas.microsoft.com/office/2020/mipLabelMetadata">
  <clbl:label id="{7831e6d9-dc6c-4cd1-9ec6-1dc2b4133195}" enabled="0" method="" siteId="{7831e6d9-dc6c-4cd1-9ec6-1dc2b4133195}" removed="1"/>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2416</TotalTime>
  <Words>1377</Words>
  <Application>Microsoft Office PowerPoint</Application>
  <PresentationFormat>Panoramiczny</PresentationFormat>
  <Paragraphs>287</Paragraphs>
  <Slides>43</Slides>
  <Notes>43</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1</vt:i4>
      </vt:variant>
      <vt:variant>
        <vt:lpstr>Tytuły slajdów</vt:lpstr>
      </vt:variant>
      <vt:variant>
        <vt:i4>43</vt:i4>
      </vt:variant>
    </vt:vector>
  </HeadingPairs>
  <TitlesOfParts>
    <vt:vector size="51" baseType="lpstr">
      <vt:lpstr>Arial</vt:lpstr>
      <vt:lpstr>Avenir</vt:lpstr>
      <vt:lpstr>Calibri</vt:lpstr>
      <vt:lpstr>Garamond</vt:lpstr>
      <vt:lpstr>System Font Regular</vt:lpstr>
      <vt:lpstr>Times New Roman</vt:lpstr>
      <vt:lpstr>Organic</vt:lpstr>
      <vt:lpstr>Document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Robert Half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colors make you feel</dc:title>
  <dc:creator>grzegorz.drygala@hitachienergy.com</dc:creator>
  <cp:lastModifiedBy>Barbara Kuźmicka-Wrąbel</cp:lastModifiedBy>
  <cp:revision>220</cp:revision>
  <dcterms:created xsi:type="dcterms:W3CDTF">2022-04-13T19:23:35Z</dcterms:created>
  <dcterms:modified xsi:type="dcterms:W3CDTF">2026-04-22T06:52:45Z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