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65" r:id="rId2"/>
    <p:sldMasterId id="2147483797" r:id="rId3"/>
    <p:sldMasterId id="2147483809" r:id="rId4"/>
    <p:sldMasterId id="2147483841" r:id="rId5"/>
    <p:sldMasterId id="2147483843" r:id="rId6"/>
    <p:sldMasterId id="2147483845" r:id="rId7"/>
  </p:sldMasterIdLst>
  <p:notesMasterIdLst>
    <p:notesMasterId r:id="rId30"/>
  </p:notesMasterIdLst>
  <p:handoutMasterIdLst>
    <p:handoutMasterId r:id="rId31"/>
  </p:handoutMasterIdLst>
  <p:sldIdLst>
    <p:sldId id="458" r:id="rId8"/>
    <p:sldId id="404" r:id="rId9"/>
    <p:sldId id="405" r:id="rId10"/>
    <p:sldId id="271" r:id="rId11"/>
    <p:sldId id="450" r:id="rId12"/>
    <p:sldId id="449" r:id="rId13"/>
    <p:sldId id="365" r:id="rId14"/>
    <p:sldId id="459" r:id="rId15"/>
    <p:sldId id="460" r:id="rId16"/>
    <p:sldId id="464" r:id="rId17"/>
    <p:sldId id="454" r:id="rId18"/>
    <p:sldId id="462" r:id="rId19"/>
    <p:sldId id="461" r:id="rId20"/>
    <p:sldId id="463" r:id="rId21"/>
    <p:sldId id="455" r:id="rId22"/>
    <p:sldId id="331" r:id="rId23"/>
    <p:sldId id="428" r:id="rId24"/>
    <p:sldId id="465" r:id="rId25"/>
    <p:sldId id="466" r:id="rId26"/>
    <p:sldId id="447" r:id="rId27"/>
    <p:sldId id="451" r:id="rId28"/>
    <p:sldId id="416" r:id="rId29"/>
  </p:sldIdLst>
  <p:sldSz cx="9144000" cy="5143500" type="screen16x9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łgorzata Bury" initials="MB" lastIdx="1" clrIdx="0">
    <p:extLst>
      <p:ext uri="{19B8F6BF-5375-455C-9EA6-DF929625EA0E}">
        <p15:presenceInfo xmlns:p15="http://schemas.microsoft.com/office/powerpoint/2012/main" userId="Małgorzata Bu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00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44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4-13T07:55:33.60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ED48283-E919-4FDC-92A0-4FD9B9A1396E}" type="datetimeFigureOut">
              <a:rPr lang="pl-PL"/>
              <a:pPr>
                <a:defRPr/>
              </a:pPr>
              <a:t>22.04.2026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7963E1F-2BA6-413A-B775-65979EAB80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958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941D0D-EC7B-446A-8B62-942AA21CF803}" type="datetimeFigureOut">
              <a:rPr lang="pl-PL"/>
              <a:pPr>
                <a:defRPr/>
              </a:pPr>
              <a:t>22.04.2026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B9FBB1-BB0F-46BC-A8CC-FB807664B0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1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7978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04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758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Do udziału w programie Erasmus+ są uprawnione organizacje/osoby z </a:t>
            </a:r>
            <a:r>
              <a:rPr lang="pl-PL" sz="1200" b="1" dirty="0">
                <a:latin typeface="Roboto" pitchFamily="2" charset="0"/>
              </a:rPr>
              <a:t>krajów programu</a:t>
            </a:r>
            <a:r>
              <a:rPr lang="pl-PL" sz="1200" dirty="0">
                <a:latin typeface="Roboto" pitchFamily="2" charset="0"/>
              </a:rPr>
              <a:t>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27 państw członkowskich UE;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Norwegia, Islandia, Liechtenstein; Macedonia Północnej, Serbia, Turcja.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W niektórych działaniach jest możliwy udział organizacji/osób z pozostałych krajów, tzw. </a:t>
            </a:r>
            <a:r>
              <a:rPr lang="pl-PL" sz="1200" b="1" dirty="0">
                <a:latin typeface="Roboto" pitchFamily="2" charset="0"/>
              </a:rPr>
              <a:t>krajów partnerskich</a:t>
            </a:r>
            <a:r>
              <a:rPr lang="pl-PL" sz="1200" dirty="0">
                <a:latin typeface="Roboto" pitchFamily="2" charset="0"/>
              </a:rPr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73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Do udziału w programie Erasmus+ są uprawnione organizacje/osoby z </a:t>
            </a:r>
            <a:r>
              <a:rPr lang="pl-PL" sz="1200" b="1" dirty="0">
                <a:latin typeface="Roboto" pitchFamily="2" charset="0"/>
              </a:rPr>
              <a:t>krajów programu</a:t>
            </a:r>
            <a:r>
              <a:rPr lang="pl-PL" sz="1200" dirty="0">
                <a:latin typeface="Roboto" pitchFamily="2" charset="0"/>
              </a:rPr>
              <a:t>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27 państw członkowskich UE;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Norwegia, Islandia, Liechtenstein; Macedonia Północnej, Serbia, Turcja.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W niektórych działaniach jest możliwy udział organizacji/osób z pozostałych krajów, tzw. </a:t>
            </a:r>
            <a:r>
              <a:rPr lang="pl-PL" sz="1200" b="1" dirty="0">
                <a:latin typeface="Roboto" pitchFamily="2" charset="0"/>
              </a:rPr>
              <a:t>krajów partnerskich</a:t>
            </a:r>
            <a:r>
              <a:rPr lang="pl-PL" sz="1200" dirty="0">
                <a:latin typeface="Roboto" pitchFamily="2" charset="0"/>
              </a:rPr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8779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Do udziału w programie Erasmus+ są uprawnione organizacje/osoby z </a:t>
            </a:r>
            <a:r>
              <a:rPr lang="pl-PL" sz="1200" b="1" dirty="0">
                <a:latin typeface="Roboto" pitchFamily="2" charset="0"/>
              </a:rPr>
              <a:t>krajów programu</a:t>
            </a:r>
            <a:r>
              <a:rPr lang="pl-PL" sz="1200" dirty="0">
                <a:latin typeface="Roboto" pitchFamily="2" charset="0"/>
              </a:rPr>
              <a:t>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27 państw członkowskich UE;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Norwegia, Islandia, Liechtenstein; Macedonia Północnej, Serbia, Turcja.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W niektórych działaniach jest możliwy udział organizacji/osób z pozostałych krajów, tzw. </a:t>
            </a:r>
            <a:r>
              <a:rPr lang="pl-PL" sz="1200" b="1" dirty="0">
                <a:latin typeface="Roboto" pitchFamily="2" charset="0"/>
              </a:rPr>
              <a:t>krajów partnerskich</a:t>
            </a:r>
            <a:r>
              <a:rPr lang="pl-PL" sz="1200" dirty="0">
                <a:latin typeface="Roboto" pitchFamily="2" charset="0"/>
              </a:rPr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35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Do udziału w programie Erasmus+ są uprawnione organizacje/osoby z </a:t>
            </a:r>
            <a:r>
              <a:rPr lang="pl-PL" sz="1200" b="1" dirty="0">
                <a:latin typeface="Roboto" pitchFamily="2" charset="0"/>
              </a:rPr>
              <a:t>krajów programu</a:t>
            </a:r>
            <a:r>
              <a:rPr lang="pl-PL" sz="1200" dirty="0">
                <a:latin typeface="Roboto" pitchFamily="2" charset="0"/>
              </a:rPr>
              <a:t>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27 państw członkowskich UE;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Norwegia, Islandia, Liechtenstein; Macedonia Północnej, Serbia, Turcja.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W niektórych działaniach jest możliwy udział organizacji/osób z pozostałych krajów, tzw. </a:t>
            </a:r>
            <a:r>
              <a:rPr lang="pl-PL" sz="1200" b="1" dirty="0">
                <a:latin typeface="Roboto" pitchFamily="2" charset="0"/>
              </a:rPr>
              <a:t>krajów partnerskich</a:t>
            </a:r>
            <a:r>
              <a:rPr lang="pl-PL" sz="1200" dirty="0">
                <a:latin typeface="Roboto" pitchFamily="2" charset="0"/>
              </a:rPr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32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Do udziału w programie Erasmus+ są uprawnione organizacje/osoby z </a:t>
            </a:r>
            <a:r>
              <a:rPr lang="pl-PL" sz="1200" b="1" dirty="0">
                <a:latin typeface="Roboto" pitchFamily="2" charset="0"/>
              </a:rPr>
              <a:t>krajów programu</a:t>
            </a:r>
            <a:r>
              <a:rPr lang="pl-PL" sz="1200" dirty="0">
                <a:latin typeface="Roboto" pitchFamily="2" charset="0"/>
              </a:rPr>
              <a:t>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27 państw członkowskich UE;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Norwegia, Islandia, Liechtenstein; Macedonia Północnej, Serbia, Turcja.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W niektórych działaniach jest możliwy udział organizacji/osób z pozostałych krajów, tzw. </a:t>
            </a:r>
            <a:r>
              <a:rPr lang="pl-PL" sz="1200" b="1" dirty="0">
                <a:latin typeface="Roboto" pitchFamily="2" charset="0"/>
              </a:rPr>
              <a:t>krajów partnerskich</a:t>
            </a:r>
            <a:r>
              <a:rPr lang="pl-PL" sz="1200" dirty="0">
                <a:latin typeface="Roboto" pitchFamily="2" charset="0"/>
              </a:rPr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92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Do udziału w programie Erasmus+ są uprawnione organizacje/osoby z </a:t>
            </a:r>
            <a:r>
              <a:rPr lang="pl-PL" sz="1200" b="1" dirty="0">
                <a:latin typeface="Roboto" pitchFamily="2" charset="0"/>
              </a:rPr>
              <a:t>krajów programu</a:t>
            </a:r>
            <a:r>
              <a:rPr lang="pl-PL" sz="1200" dirty="0">
                <a:latin typeface="Roboto" pitchFamily="2" charset="0"/>
              </a:rPr>
              <a:t>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27 państw członkowskich UE;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latin typeface="Roboto" pitchFamily="2" charset="0"/>
              </a:rPr>
              <a:t>Norwegia, Islandia, Liechtenstein; Macedonia Północnej, Serbia, Turcja.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W niektórych działaniach jest możliwy udział organizacji/osób z pozostałych krajów, tzw. </a:t>
            </a:r>
            <a:r>
              <a:rPr lang="pl-PL" sz="1200" b="1" dirty="0">
                <a:latin typeface="Roboto" pitchFamily="2" charset="0"/>
              </a:rPr>
              <a:t>krajów partnerskich</a:t>
            </a:r>
            <a:r>
              <a:rPr lang="pl-PL" sz="1200" dirty="0">
                <a:latin typeface="Roboto" pitchFamily="2" charset="0"/>
              </a:rPr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9FBB1-BB0F-46BC-A8CC-FB807664B00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10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B9FBB1-BB0F-46BC-A8CC-FB807664B00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9" y="1038"/>
            <a:ext cx="9140300" cy="514141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71486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699F38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435583"/>
            <a:ext cx="7848872" cy="2493489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498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827D9-B0F3-4361-971C-BDF007C44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DFE015-22CA-477E-AD82-F52311EE1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8B08F3-E3AA-41A1-9D23-A8A87E67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BF4C-932A-4751-B712-FF1905526F3D}" type="datetimeFigureOut">
              <a:rPr lang="pl-PL" smtClean="0"/>
              <a:t>22.04.2026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9EA121-563A-4466-8AB3-F6EC517F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EF58F9-85B3-4EA8-BAAB-7C75063F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5957-15AE-48C1-A9C7-74145DCF2A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32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4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867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4C3EAC9-761D-4630-B182-3E3B9AF0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D7AF2D0-561D-4E3D-9187-EDAA649B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F9906B-6C48-4E4E-83A8-28128934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22BD40-9D0A-48E3-A4D0-79936FC2E3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" y="1038"/>
            <a:ext cx="9141377" cy="51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4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85866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601903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5710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5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15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298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6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11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" y="495367"/>
            <a:ext cx="3316406" cy="366999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937380" y="1129468"/>
            <a:ext cx="39919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Edukacja bez granic: Jak Erasmus zmienia polskie szkoły                            i przedszkola</a:t>
            </a:r>
          </a:p>
        </p:txBody>
      </p:sp>
    </p:spTree>
    <p:extLst>
      <p:ext uri="{BB962C8B-B14F-4D97-AF65-F5344CB8AC3E}">
        <p14:creationId xmlns:p14="http://schemas.microsoft.com/office/powerpoint/2010/main" val="14406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19F5C79-D3EB-4521-8B27-6B5F3DBD1597}"/>
              </a:ext>
            </a:extLst>
          </p:cNvPr>
          <p:cNvSpPr/>
          <p:nvPr/>
        </p:nvSpPr>
        <p:spPr>
          <a:xfrm>
            <a:off x="564776" y="657803"/>
            <a:ext cx="7671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/>
              <a:t>Priorytety sektorowe programu Erasmus+ </a:t>
            </a:r>
          </a:p>
          <a:p>
            <a:pPr algn="ctr"/>
            <a:r>
              <a:rPr lang="pl-PL" b="1" dirty="0"/>
              <a:t>w sektorze Kształcenie i szkolenia zawodowe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5748D05-389A-4DBF-A879-57466362204F}"/>
              </a:ext>
            </a:extLst>
          </p:cNvPr>
          <p:cNvSpPr/>
          <p:nvPr/>
        </p:nvSpPr>
        <p:spPr>
          <a:xfrm>
            <a:off x="712693" y="1506354"/>
            <a:ext cx="73757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•Dostosowanie kształcenia i szkolenia zawodowego do potrzeb rynku pracy</a:t>
            </a:r>
          </a:p>
          <a:p>
            <a:pPr algn="just"/>
            <a:r>
              <a:rPr lang="pl-PL" dirty="0"/>
              <a:t>•Zwiększenie elastyczności pod względem możliwości w dziedzinie kształcenia i szkolenia zawodowego</a:t>
            </a:r>
          </a:p>
          <a:p>
            <a:pPr algn="just"/>
            <a:r>
              <a:rPr lang="pl-PL" dirty="0"/>
              <a:t>•Wkład w innowacyjność oraz jakość kształcenia i szkolenia zawodowego </a:t>
            </a:r>
          </a:p>
          <a:p>
            <a:pPr algn="just"/>
            <a:r>
              <a:rPr lang="pl-PL" dirty="0"/>
              <a:t>•Zwiększanie atrakcyjności VET</a:t>
            </a:r>
          </a:p>
          <a:p>
            <a:pPr algn="just"/>
            <a:r>
              <a:rPr lang="pl-PL" dirty="0"/>
              <a:t>•Wspieranie reagowania europejskich systemów kształcenia i szkolenia na wojnę w Ukrainie</a:t>
            </a:r>
          </a:p>
        </p:txBody>
      </p:sp>
    </p:spTree>
    <p:extLst>
      <p:ext uri="{BB962C8B-B14F-4D97-AF65-F5344CB8AC3E}">
        <p14:creationId xmlns:p14="http://schemas.microsoft.com/office/powerpoint/2010/main" val="13132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F70725-641E-4383-81B2-A3B7B75F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500" y="417813"/>
            <a:ext cx="7772400" cy="362487"/>
          </a:xfrm>
        </p:spPr>
        <p:txBody>
          <a:bodyPr/>
          <a:lstStyle/>
          <a:p>
            <a:r>
              <a:rPr lang="pl-PL" sz="2000" b="1" dirty="0"/>
              <a:t>Instytucje/organizacje wnioskujące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C504F7A-AF7C-4D0C-BADF-843843613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400" y="1202400"/>
            <a:ext cx="7753500" cy="2988000"/>
          </a:xfrm>
        </p:spPr>
        <p:txBody>
          <a:bodyPr/>
          <a:lstStyle/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74FD290-6DF7-4620-8D0F-C13E35DB7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7856"/>
              </p:ext>
            </p:extLst>
          </p:nvPr>
        </p:nvGraphicFramePr>
        <p:xfrm>
          <a:off x="201600" y="780300"/>
          <a:ext cx="8747999" cy="425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400">
                  <a:extLst>
                    <a:ext uri="{9D8B030D-6E8A-4147-A177-3AD203B41FA5}">
                      <a16:colId xmlns:a16="http://schemas.microsoft.com/office/drawing/2014/main" val="2297016835"/>
                    </a:ext>
                  </a:extLst>
                </a:gridCol>
                <a:gridCol w="3048333">
                  <a:extLst>
                    <a:ext uri="{9D8B030D-6E8A-4147-A177-3AD203B41FA5}">
                      <a16:colId xmlns:a16="http://schemas.microsoft.com/office/drawing/2014/main" val="74754411"/>
                    </a:ext>
                  </a:extLst>
                </a:gridCol>
                <a:gridCol w="3381266">
                  <a:extLst>
                    <a:ext uri="{9D8B030D-6E8A-4147-A177-3AD203B41FA5}">
                      <a16:colId xmlns:a16="http://schemas.microsoft.com/office/drawing/2014/main" val="3127267256"/>
                    </a:ext>
                  </a:extLst>
                </a:gridCol>
              </a:tblGrid>
              <a:tr h="42597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•przedszkola</a:t>
                      </a:r>
                    </a:p>
                    <a:p>
                      <a:pPr algn="just"/>
                      <a:r>
                        <a:rPr lang="pl-PL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•szkoły podstawowe</a:t>
                      </a:r>
                    </a:p>
                    <a:p>
                      <a:pPr algn="just"/>
                      <a:r>
                        <a:rPr lang="pl-PL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•szkoły ogólnokształcące</a:t>
                      </a:r>
                    </a:p>
                    <a:p>
                      <a:pPr algn="just"/>
                      <a:r>
                        <a:rPr lang="pl-PL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•szkoły techniczne</a:t>
                      </a:r>
                    </a:p>
                    <a:p>
                      <a:pPr algn="just"/>
                      <a:r>
                        <a:rPr lang="pl-PL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•szkoły branżowe</a:t>
                      </a:r>
                    </a:p>
                    <a:p>
                      <a:pPr algn="just"/>
                      <a:r>
                        <a:rPr lang="pl-PL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•szkoły policealne</a:t>
                      </a:r>
                    </a:p>
                    <a:p>
                      <a:pPr algn="just"/>
                      <a:r>
                        <a:rPr lang="pl-PL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•uczelnie wyższe</a:t>
                      </a:r>
                    </a:p>
                    <a:p>
                      <a:pPr algn="just"/>
                      <a:r>
                        <a:rPr lang="pl-PL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•ośrodki doskonalenia nauczycieli</a:t>
                      </a:r>
                    </a:p>
                    <a:p>
                      <a:endParaRPr lang="pl-PL" sz="16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•</a:t>
                      </a:r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kuratoria oświaty</a:t>
                      </a:r>
                    </a:p>
                    <a:p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•Ochotnicze Hufce Pracy – Komendy</a:t>
                      </a:r>
                    </a:p>
                    <a:p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•specjalne ośrodki szkolno-wychowawcze</a:t>
                      </a:r>
                    </a:p>
                    <a:p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•zakłady doskonalenia zawodowego</a:t>
                      </a:r>
                    </a:p>
                    <a:p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•stowarzyszenia i fundacje prowadzące działania edukacyjne</a:t>
                      </a:r>
                    </a:p>
                    <a:p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•firmy prywatne/przedsiębiorstwa</a:t>
                      </a:r>
                    </a:p>
                    <a:p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wspierające działania edukacyjne</a:t>
                      </a:r>
                    </a:p>
                    <a:p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•instytucje rynku pracy</a:t>
                      </a:r>
                    </a:p>
                    <a:p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•Izby Rzemieślnicze, instytucje kultury</a:t>
                      </a:r>
                    </a:p>
                    <a:p>
                      <a:endParaRPr lang="pl-PL" sz="16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•szkoły ogólnokształcące dla dorosłych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•instytucje pomocy społecznej spółdzielnie socjalne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•jednostki samorządu terytorialnego</a:t>
                      </a:r>
                    </a:p>
                    <a:p>
                      <a:r>
                        <a:rPr lang="pl-PL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jednostki penitencjarne</a:t>
                      </a:r>
                    </a:p>
                    <a:p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•inne instytucje/organizacje publiczne i prywatne wspierające edukację formalną oraz uczenie się </a:t>
                      </a:r>
                      <a:r>
                        <a:rPr lang="pl-PL" sz="1600" b="1" kern="12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pozaformalne</a:t>
                      </a:r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 nieformalne osób w każdym wieku</a:t>
                      </a:r>
                    </a:p>
                    <a:p>
                      <a:r>
                        <a:rPr lang="pl-PL" sz="1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•kluby sportowe, organizacje i instytucje działające na rzecz sportu powszechnego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2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363912" y="427764"/>
            <a:ext cx="83153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dirty="0">
                <a:latin typeface="Roboto" pitchFamily="2" charset="0"/>
              </a:rPr>
              <a:t>Uczestnicy uprawnieni do udziału w mobilnościach</a:t>
            </a:r>
          </a:p>
          <a:p>
            <a:pPr algn="ctr"/>
            <a:endParaRPr lang="pl-PL" sz="2000" dirty="0">
              <a:solidFill>
                <a:srgbClr val="5EBFBE"/>
              </a:solidFill>
              <a:latin typeface="Roboto" pitchFamily="2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FB72EAB-FC12-4C19-BAF2-ADB6ABB3D71D}"/>
              </a:ext>
            </a:extLst>
          </p:cNvPr>
          <p:cNvSpPr/>
          <p:nvPr/>
        </p:nvSpPr>
        <p:spPr>
          <a:xfrm>
            <a:off x="134471" y="885070"/>
            <a:ext cx="8490136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cs typeface="Calibri" panose="020F0502020204030204" pitchFamily="34" charset="0"/>
              </a:rPr>
              <a:t>uczniowie,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cs typeface="Calibri" panose="020F0502020204030204" pitchFamily="34" charset="0"/>
              </a:rPr>
              <a:t> nauczyciele,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cs typeface="Calibri" panose="020F0502020204030204" pitchFamily="34" charset="0"/>
              </a:rPr>
              <a:t>pracownicy szkół i innych instytucji, których działalność jest związana z edukacją szkolną oraz kadra zarządzająca w placówkach oświatowych,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cs typeface="Calibri" panose="020F0502020204030204" pitchFamily="34" charset="0"/>
              </a:rPr>
              <a:t>pracownicy niebędący nauczycielami zajmujący się edukacją szkolną, zarówno </a:t>
            </a:r>
            <a:br>
              <a:rPr lang="pl-PL" dirty="0">
                <a:cs typeface="Calibri" panose="020F0502020204030204" pitchFamily="34" charset="0"/>
              </a:rPr>
            </a:br>
            <a:r>
              <a:rPr lang="pl-PL" dirty="0">
                <a:cs typeface="Calibri" panose="020F0502020204030204" pitchFamily="34" charset="0"/>
              </a:rPr>
              <a:t>w szkołach (asystenci nauczycieli, doradcy pedagogiczni, psychologowie itp.) jak </a:t>
            </a:r>
            <a:br>
              <a:rPr lang="pl-PL" dirty="0">
                <a:cs typeface="Calibri" panose="020F0502020204030204" pitchFamily="34" charset="0"/>
              </a:rPr>
            </a:br>
            <a:r>
              <a:rPr lang="pl-PL" dirty="0">
                <a:cs typeface="Calibri" panose="020F0502020204030204" pitchFamily="34" charset="0"/>
              </a:rPr>
              <a:t>i w innych organizacjach działających w dziedzinie edukacji szkolnej (np. inspektorzy szkolni, doradcy, koordynatorzy polityczni odpowiedzialni za edukację szkolną itp.).</a:t>
            </a:r>
          </a:p>
        </p:txBody>
      </p:sp>
    </p:spTree>
    <p:extLst>
      <p:ext uri="{BB962C8B-B14F-4D97-AF65-F5344CB8AC3E}">
        <p14:creationId xmlns:p14="http://schemas.microsoft.com/office/powerpoint/2010/main" val="15577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FF20DA-0591-4F38-8E9F-D26A332E7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76284"/>
            <a:ext cx="7772400" cy="1101725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pl-PL" b="1" dirty="0"/>
              <a:t>Terminy </a:t>
            </a:r>
            <a:r>
              <a:rPr lang="pl-PL" b="1" dirty="0" smtClean="0"/>
              <a:t>naborów</a:t>
            </a:r>
            <a:br>
              <a:rPr lang="pl-PL" b="1" dirty="0" smtClean="0"/>
            </a:br>
            <a:r>
              <a:rPr lang="pl-PL" sz="3200" b="1" dirty="0" smtClean="0">
                <a:solidFill>
                  <a:prstClr val="black"/>
                </a:solidFill>
                <a:ea typeface="+mn-ea"/>
                <a:cs typeface="+mn-cs"/>
              </a:rPr>
              <a:t>Akcja </a:t>
            </a:r>
            <a:r>
              <a:rPr lang="pl-PL" sz="3200" b="1" dirty="0">
                <a:solidFill>
                  <a:prstClr val="black"/>
                </a:solidFill>
                <a:ea typeface="+mn-ea"/>
                <a:cs typeface="+mn-cs"/>
              </a:rPr>
              <a:t>1.Mobilność edukacyjna osób </a:t>
            </a:r>
            <a:br>
              <a:rPr lang="pl-PL" sz="32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35ABB88-098D-42EE-849D-081CD1A4D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456" y="1944624"/>
            <a:ext cx="3813024" cy="1748227"/>
          </a:xfrm>
        </p:spPr>
        <p:txBody>
          <a:bodyPr/>
          <a:lstStyle/>
          <a:p>
            <a:pPr algn="l"/>
            <a:r>
              <a:rPr lang="pl-PL" sz="2400" b="1" dirty="0" smtClean="0">
                <a:solidFill>
                  <a:srgbClr val="FF0000"/>
                </a:solidFill>
              </a:rPr>
              <a:t>29 </a:t>
            </a:r>
            <a:r>
              <a:rPr lang="pl-PL" sz="2400" b="1" dirty="0">
                <a:solidFill>
                  <a:srgbClr val="FF0000"/>
                </a:solidFill>
              </a:rPr>
              <a:t>września 2026 r., </a:t>
            </a:r>
            <a:r>
              <a:rPr lang="pl-PL" sz="2400" b="1" dirty="0" smtClean="0">
                <a:solidFill>
                  <a:srgbClr val="FF0000"/>
                </a:solidFill>
              </a:rPr>
              <a:t>          godz</a:t>
            </a:r>
            <a:r>
              <a:rPr lang="pl-PL" sz="2400" b="1" dirty="0">
                <a:solidFill>
                  <a:srgbClr val="FF0000"/>
                </a:solidFill>
              </a:rPr>
              <a:t>. 12:00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Akredytacje Erasmus</a:t>
            </a:r>
            <a:r>
              <a:rPr lang="pl-PL" sz="2000">
                <a:solidFill>
                  <a:schemeClr val="tx1"/>
                </a:solidFill>
              </a:rPr>
              <a:t>+ </a:t>
            </a:r>
            <a:r>
              <a:rPr lang="pl-PL" sz="2000" smtClean="0">
                <a:solidFill>
                  <a:schemeClr val="tx1"/>
                </a:solidFill>
              </a:rPr>
              <a:t>                              w </a:t>
            </a:r>
            <a:r>
              <a:rPr lang="pl-PL" sz="2000" dirty="0">
                <a:solidFill>
                  <a:schemeClr val="tx1"/>
                </a:solidFill>
              </a:rPr>
              <a:t>sektorach:</a:t>
            </a: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Edukacja </a:t>
            </a:r>
            <a:r>
              <a:rPr lang="pl-PL" sz="2000" dirty="0" smtClean="0">
                <a:solidFill>
                  <a:schemeClr val="tx1"/>
                </a:solidFill>
              </a:rPr>
              <a:t>Szkolna</a:t>
            </a:r>
            <a:r>
              <a:rPr lang="pl-PL" sz="2000" dirty="0">
                <a:solidFill>
                  <a:schemeClr val="tx1"/>
                </a:solidFill>
              </a:rPr>
              <a:t>, Kształcenie </a:t>
            </a:r>
            <a:r>
              <a:rPr lang="pl-PL" sz="2000" dirty="0" smtClean="0">
                <a:solidFill>
                  <a:schemeClr val="tx1"/>
                </a:solidFill>
              </a:rPr>
              <a:t>                  i Szkolenia </a:t>
            </a:r>
            <a:r>
              <a:rPr lang="pl-PL" sz="2000" dirty="0">
                <a:solidFill>
                  <a:schemeClr val="tx1"/>
                </a:solidFill>
              </a:rPr>
              <a:t>Z</a:t>
            </a:r>
            <a:r>
              <a:rPr lang="pl-PL" sz="2000" dirty="0" smtClean="0">
                <a:solidFill>
                  <a:schemeClr val="tx1"/>
                </a:solidFill>
              </a:rPr>
              <a:t>awodowe </a:t>
            </a:r>
            <a:endParaRPr lang="pl-PL" sz="2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BB5D8234-88C5-43B6-90DF-5DF7235E4CEE}"/>
              </a:ext>
            </a:extLst>
          </p:cNvPr>
          <p:cNvSpPr txBox="1">
            <a:spLocks/>
          </p:cNvSpPr>
          <p:nvPr/>
        </p:nvSpPr>
        <p:spPr>
          <a:xfrm>
            <a:off x="4154400" y="1944624"/>
            <a:ext cx="4831200" cy="2356688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 smtClean="0"/>
              <a:t> </a:t>
            </a:r>
            <a:r>
              <a:rPr lang="pl-PL" sz="2400" b="1" dirty="0">
                <a:solidFill>
                  <a:srgbClr val="FF0000"/>
                </a:solidFill>
              </a:rPr>
              <a:t>luty 2027 r., godz. 12:00 </a:t>
            </a: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Krótkoterminowe projekty  mobilności </a:t>
            </a: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w sektorach:</a:t>
            </a: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Edukacja </a:t>
            </a:r>
            <a:r>
              <a:rPr lang="pl-PL" sz="2000" dirty="0" smtClean="0">
                <a:solidFill>
                  <a:schemeClr val="tx1"/>
                </a:solidFill>
              </a:rPr>
              <a:t>Szkolna</a:t>
            </a:r>
            <a:r>
              <a:rPr lang="pl-PL" sz="2000" dirty="0">
                <a:solidFill>
                  <a:schemeClr val="tx1"/>
                </a:solidFill>
              </a:rPr>
              <a:t>, Kształcenie i </a:t>
            </a:r>
            <a:r>
              <a:rPr lang="pl-PL" sz="2000" dirty="0" smtClean="0">
                <a:solidFill>
                  <a:schemeClr val="tx1"/>
                </a:solidFill>
              </a:rPr>
              <a:t>Szkolenia </a:t>
            </a:r>
            <a:r>
              <a:rPr lang="pl-PL" sz="2000" dirty="0">
                <a:solidFill>
                  <a:schemeClr val="tx1"/>
                </a:solidFill>
              </a:rPr>
              <a:t>Z</a:t>
            </a:r>
            <a:r>
              <a:rPr lang="pl-PL" sz="2000" dirty="0" smtClean="0">
                <a:solidFill>
                  <a:schemeClr val="tx1"/>
                </a:solidFill>
              </a:rPr>
              <a:t>awodowe </a:t>
            </a:r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363912" y="427764"/>
            <a:ext cx="83153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b="1" dirty="0">
                <a:latin typeface="Roboto" pitchFamily="2" charset="0"/>
              </a:rPr>
              <a:t>Edukacja Szkolna </a:t>
            </a:r>
          </a:p>
          <a:p>
            <a:pPr algn="ctr"/>
            <a:endParaRPr lang="pl-PL" sz="2000" b="1" dirty="0">
              <a:latin typeface="Roboto" pitchFamily="2" charset="0"/>
            </a:endParaRPr>
          </a:p>
          <a:p>
            <a:pPr algn="ctr"/>
            <a:r>
              <a:rPr lang="pl-PL" sz="2000" b="1" dirty="0">
                <a:latin typeface="Roboto" pitchFamily="2" charset="0"/>
              </a:rPr>
              <a:t>Akcja 2</a:t>
            </a:r>
          </a:p>
          <a:p>
            <a:pPr algn="ctr"/>
            <a:endParaRPr lang="pl-PL" sz="2000" dirty="0">
              <a:solidFill>
                <a:srgbClr val="5EBFBE"/>
              </a:solidFill>
              <a:latin typeface="Roboto" pitchFamily="2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FB72EAB-FC12-4C19-BAF2-ADB6ABB3D71D}"/>
              </a:ext>
            </a:extLst>
          </p:cNvPr>
          <p:cNvSpPr/>
          <p:nvPr/>
        </p:nvSpPr>
        <p:spPr>
          <a:xfrm>
            <a:off x="326932" y="1833086"/>
            <a:ext cx="83523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Współpraca organizacji i instytucji</a:t>
            </a:r>
          </a:p>
          <a:p>
            <a:pPr algn="just"/>
            <a:endParaRPr lang="pl-PL" b="1" dirty="0">
              <a:solidFill>
                <a:srgbClr val="5EBFBE"/>
              </a:solidFill>
              <a:latin typeface="Roboto" pitchFamily="2" charset="0"/>
            </a:endParaRPr>
          </a:p>
          <a:p>
            <a:pPr algn="just"/>
            <a:r>
              <a:rPr lang="pl-PL" b="1" dirty="0"/>
              <a:t>Partnerstwa na rzecz współpracy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/>
              <a:t>Partnerstwa współpracy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dirty="0"/>
              <a:t>Partnerstwa na małą skalę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472" y="1714500"/>
            <a:ext cx="3332608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FF20DA-0591-4F38-8E9F-D26A332E7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76284"/>
            <a:ext cx="7772400" cy="1101725"/>
          </a:xfrm>
        </p:spPr>
        <p:txBody>
          <a:bodyPr/>
          <a:lstStyle/>
          <a:p>
            <a:r>
              <a:rPr lang="pl-PL" b="1" dirty="0"/>
              <a:t>Terminy naborów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BB5D8234-88C5-43B6-90DF-5DF7235E4CEE}"/>
              </a:ext>
            </a:extLst>
          </p:cNvPr>
          <p:cNvSpPr txBox="1">
            <a:spLocks/>
          </p:cNvSpPr>
          <p:nvPr/>
        </p:nvSpPr>
        <p:spPr>
          <a:xfrm>
            <a:off x="410135" y="1331259"/>
            <a:ext cx="7247965" cy="294988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chemeClr val="tx1"/>
                </a:solidFill>
              </a:rPr>
              <a:t>Akcja 2.</a:t>
            </a:r>
            <a:r>
              <a:rPr lang="pl-PL" b="1" dirty="0"/>
              <a:t> </a:t>
            </a:r>
            <a:r>
              <a:rPr lang="pl-PL" b="1" dirty="0">
                <a:solidFill>
                  <a:srgbClr val="FF0000"/>
                </a:solidFill>
              </a:rPr>
              <a:t>marzec 2027 r., godz. 12:00 </a:t>
            </a:r>
          </a:p>
          <a:p>
            <a:r>
              <a:rPr lang="pl-PL" b="1" dirty="0">
                <a:solidFill>
                  <a:schemeClr val="tx1"/>
                </a:solidFill>
              </a:rPr>
              <a:t>Partnerstwa na rzecz współpracy </a:t>
            </a:r>
          </a:p>
          <a:p>
            <a:pPr algn="l"/>
            <a:endParaRPr lang="pl-PL" sz="2000" dirty="0">
              <a:solidFill>
                <a:schemeClr val="tx1"/>
              </a:solidFill>
            </a:endParaRPr>
          </a:p>
          <a:p>
            <a:pPr algn="l"/>
            <a:endParaRPr lang="pl-PL" sz="2000" dirty="0">
              <a:solidFill>
                <a:schemeClr val="tx1"/>
              </a:solidFill>
            </a:endParaRP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Partnerstwa współpracy	 	Partnerstwa na małą </a:t>
            </a:r>
            <a:r>
              <a:rPr lang="pl-PL" sz="2000" dirty="0" smtClean="0">
                <a:solidFill>
                  <a:schemeClr val="tx1"/>
                </a:solidFill>
              </a:rPr>
              <a:t>skalę</a:t>
            </a:r>
            <a:endParaRPr lang="pl-PL" sz="2000" dirty="0">
              <a:solidFill>
                <a:schemeClr val="tx1"/>
              </a:solidFill>
            </a:endParaRPr>
          </a:p>
          <a:p>
            <a:pPr algn="l"/>
            <a:r>
              <a:rPr lang="pl-PL" sz="2000" dirty="0">
                <a:solidFill>
                  <a:schemeClr val="tx1"/>
                </a:solidFill>
              </a:rPr>
              <a:t>w sektorach: Edukacja szkolna, Kształcenie i szkolenia zawodowe </a:t>
            </a:r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1DDA8EB4-4C62-472E-94EB-E4B09418EE5C}"/>
              </a:ext>
            </a:extLst>
          </p:cNvPr>
          <p:cNvSpPr/>
          <p:nvPr/>
        </p:nvSpPr>
        <p:spPr>
          <a:xfrm rot="2506811">
            <a:off x="2352684" y="2425288"/>
            <a:ext cx="484632" cy="650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863415D1-F040-4899-8B1F-88ED6C72A087}"/>
              </a:ext>
            </a:extLst>
          </p:cNvPr>
          <p:cNvSpPr/>
          <p:nvPr/>
        </p:nvSpPr>
        <p:spPr>
          <a:xfrm rot="18881520">
            <a:off x="4731485" y="2413421"/>
            <a:ext cx="484632" cy="650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4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57163" y="1923678"/>
            <a:ext cx="4194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098158"/>
              </p:ext>
            </p:extLst>
          </p:nvPr>
        </p:nvGraphicFramePr>
        <p:xfrm>
          <a:off x="395536" y="555526"/>
          <a:ext cx="8607600" cy="412601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429200">
                  <a:extLst>
                    <a:ext uri="{9D8B030D-6E8A-4147-A177-3AD203B41FA5}">
                      <a16:colId xmlns:a16="http://schemas.microsoft.com/office/drawing/2014/main" val="4110761516"/>
                    </a:ext>
                  </a:extLst>
                </a:gridCol>
                <a:gridCol w="3323328">
                  <a:extLst>
                    <a:ext uri="{9D8B030D-6E8A-4147-A177-3AD203B41FA5}">
                      <a16:colId xmlns:a16="http://schemas.microsoft.com/office/drawing/2014/main" val="2926872026"/>
                    </a:ext>
                  </a:extLst>
                </a:gridCol>
                <a:gridCol w="3855072">
                  <a:extLst>
                    <a:ext uri="{9D8B030D-6E8A-4147-A177-3AD203B41FA5}">
                      <a16:colId xmlns:a16="http://schemas.microsoft.com/office/drawing/2014/main" val="4271412343"/>
                    </a:ext>
                  </a:extLst>
                </a:gridCol>
              </a:tblGrid>
              <a:tr h="342537">
                <a:tc>
                  <a:txBody>
                    <a:bodyPr/>
                    <a:lstStyle/>
                    <a:p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Partnerstwa w zakresie współpracy (KA220)</a:t>
                      </a:r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Partnerstwa na małą skalę (KA210)</a:t>
                      </a:r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6910"/>
                  </a:ext>
                </a:extLst>
              </a:tr>
              <a:tr h="978133">
                <a:tc>
                  <a:txBody>
                    <a:bodyPr/>
                    <a:lstStyle/>
                    <a:p>
                      <a:pPr algn="l"/>
                      <a:r>
                        <a:rPr lang="pl-PL" sz="1400" dirty="0"/>
                        <a:t>Zakres/działania</a:t>
                      </a:r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współpraca międzynarodowa, obejmująca m.in. wytwarzanie rezultatów edukacyjnych (programy,</a:t>
                      </a:r>
                      <a:r>
                        <a:rPr lang="pl-PL" sz="1400" baseline="0" dirty="0"/>
                        <a:t> metody, narzędzia itp.</a:t>
                      </a:r>
                      <a:r>
                        <a:rPr lang="pl-PL" sz="1400" dirty="0"/>
                        <a:t>) oraz wymianę doświadczeń</a:t>
                      </a:r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wymiana dobrych praktyk, współpraca instytucji o mniejszym potencjale, np.. nowych w programie Erasmus+, mniej doświadczonych w działaniach międzynarodowych</a:t>
                      </a:r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5094264"/>
                  </a:ext>
                </a:extLst>
              </a:tr>
              <a:tr h="342537">
                <a:tc>
                  <a:txBody>
                    <a:bodyPr/>
                    <a:lstStyle/>
                    <a:p>
                      <a:pPr algn="l"/>
                      <a:r>
                        <a:rPr lang="pl-PL" sz="1400" dirty="0"/>
                        <a:t>Partnerstwo</a:t>
                      </a:r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min. trzy instytucje z trzech różnych krajów Programu</a:t>
                      </a:r>
                      <a:endParaRPr lang="pl-PL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min. dwie instytucje z dwóch różnych krajów Programu</a:t>
                      </a:r>
                      <a:endParaRPr lang="pl-PL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8789961"/>
                  </a:ext>
                </a:extLst>
              </a:tr>
              <a:tr h="342537">
                <a:tc>
                  <a:txBody>
                    <a:bodyPr/>
                    <a:lstStyle/>
                    <a:p>
                      <a:pPr algn="l"/>
                      <a:r>
                        <a:rPr lang="pl-PL" sz="1400" dirty="0"/>
                        <a:t>Czas trwania</a:t>
                      </a:r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12-36 miesięcy</a:t>
                      </a:r>
                      <a:endParaRPr lang="pl-PL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6-24 miesięcy</a:t>
                      </a:r>
                      <a:endParaRPr lang="pl-PL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6655889"/>
                  </a:ext>
                </a:extLst>
              </a:tr>
              <a:tr h="342537">
                <a:tc>
                  <a:txBody>
                    <a:bodyPr/>
                    <a:lstStyle/>
                    <a:p>
                      <a:pPr algn="l"/>
                      <a:r>
                        <a:rPr lang="pl-PL" sz="1400" dirty="0"/>
                        <a:t>Dofinansowanie</a:t>
                      </a:r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120 000 albo 250 000 albo 400 000 euro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30 000 albo 60 000 euro</a:t>
                      </a:r>
                      <a:endParaRPr lang="pl-PL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82451865"/>
                  </a:ext>
                </a:extLst>
              </a:tr>
              <a:tr h="379866">
                <a:tc>
                  <a:txBody>
                    <a:bodyPr/>
                    <a:lstStyle/>
                    <a:p>
                      <a:pPr algn="l"/>
                      <a:r>
                        <a:rPr lang="pl-PL" sz="1400" dirty="0"/>
                        <a:t>Finansowanie</a:t>
                      </a:r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Jednorazowa kwota ryczałtowa</a:t>
                      </a:r>
                      <a:endParaRPr lang="pl-PL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ryczałt</a:t>
                      </a:r>
                      <a:r>
                        <a:rPr lang="pl-PL" sz="1400" baseline="0" dirty="0">
                          <a:effectLst/>
                        </a:rPr>
                        <a:t> na cały projekt</a:t>
                      </a:r>
                      <a:endParaRPr lang="pl-PL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1504607"/>
                  </a:ext>
                </a:extLst>
              </a:tr>
              <a:tr h="560514">
                <a:tc>
                  <a:txBody>
                    <a:bodyPr/>
                    <a:lstStyle/>
                    <a:p>
                      <a:pPr algn="l"/>
                      <a:r>
                        <a:rPr lang="pl-PL" sz="1400" dirty="0"/>
                        <a:t>Termin składania wniosków</a:t>
                      </a:r>
                      <a:endParaRPr lang="pl-PL" sz="1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marzec 2027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marzec 2027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9363854"/>
                  </a:ext>
                </a:extLst>
              </a:tr>
              <a:tr h="342537">
                <a:tc>
                  <a:txBody>
                    <a:bodyPr/>
                    <a:lstStyle/>
                    <a:p>
                      <a:pPr algn="l"/>
                      <a:endParaRPr lang="pl-PL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5EB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EB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EB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EBF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82676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9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57163" y="1923678"/>
            <a:ext cx="4194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  <a:t/>
            </a:r>
            <a:b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Roboto" pitchFamily="2" charset="0"/>
              </a:rPr>
            </a:b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759752"/>
              </p:ext>
            </p:extLst>
          </p:nvPr>
        </p:nvGraphicFramePr>
        <p:xfrm>
          <a:off x="157163" y="483519"/>
          <a:ext cx="8845973" cy="393229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776051">
                  <a:extLst>
                    <a:ext uri="{9D8B030D-6E8A-4147-A177-3AD203B41FA5}">
                      <a16:colId xmlns:a16="http://schemas.microsoft.com/office/drawing/2014/main" val="4110761516"/>
                    </a:ext>
                  </a:extLst>
                </a:gridCol>
                <a:gridCol w="3478101">
                  <a:extLst>
                    <a:ext uri="{9D8B030D-6E8A-4147-A177-3AD203B41FA5}">
                      <a16:colId xmlns:a16="http://schemas.microsoft.com/office/drawing/2014/main" val="2926872026"/>
                    </a:ext>
                  </a:extLst>
                </a:gridCol>
                <a:gridCol w="3591821">
                  <a:extLst>
                    <a:ext uri="{9D8B030D-6E8A-4147-A177-3AD203B41FA5}">
                      <a16:colId xmlns:a16="http://schemas.microsoft.com/office/drawing/2014/main" val="4271412343"/>
                    </a:ext>
                  </a:extLst>
                </a:gridCol>
              </a:tblGrid>
              <a:tr h="302949">
                <a:tc>
                  <a:txBody>
                    <a:bodyPr/>
                    <a:lstStyle/>
                    <a:p>
                      <a:endParaRPr lang="pl-PL" sz="1400" dirty="0">
                        <a:latin typeface="+mj-lt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+mj-lt"/>
                        </a:rPr>
                        <a:t>Partnerstwa w zakresie współpracy (KA220)</a:t>
                      </a:r>
                      <a:endParaRPr lang="pl-PL" sz="1400" dirty="0">
                        <a:latin typeface="+mj-lt"/>
                        <a:ea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+mj-lt"/>
                        </a:rPr>
                        <a:t>Partnerstwa na małą skalę (KA210)</a:t>
                      </a:r>
                      <a:endParaRPr lang="pl-PL" sz="1400" dirty="0">
                        <a:latin typeface="+mj-lt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6910"/>
                  </a:ext>
                </a:extLst>
              </a:tr>
              <a:tr h="952248">
                <a:tc>
                  <a:txBody>
                    <a:bodyPr/>
                    <a:lstStyle/>
                    <a:p>
                      <a:pPr algn="l"/>
                      <a:r>
                        <a:rPr lang="pl-PL" sz="1300" dirty="0">
                          <a:latin typeface="+mj-lt"/>
                          <a:ea typeface="Roboto" panose="02000000000000000000" pitchFamily="2" charset="0"/>
                        </a:rPr>
                        <a:t>Kto składa wniosek</a:t>
                      </a: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Wniosek składany jest wyłącznie elektronicznie przez koordynatora projektu w imieniu wszystkich partnerów do Narodowej Agencji w danym kraju</a:t>
                      </a:r>
                      <a:endParaRPr lang="pl-PL" sz="1300" dirty="0"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Wniosek składany jest wyłącznie elektronicznie przez koordynatora projektu w imieniu wszystkich partnerów do Narodowej Agencji w danym kraju</a:t>
                      </a:r>
                      <a:endParaRPr lang="pl-PL" sz="1300" dirty="0">
                        <a:latin typeface="+mj-lt"/>
                        <a:ea typeface="Roboto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5094264"/>
                  </a:ext>
                </a:extLst>
              </a:tr>
              <a:tr h="712603">
                <a:tc>
                  <a:txBody>
                    <a:bodyPr/>
                    <a:lstStyle/>
                    <a:p>
                      <a:pPr algn="l"/>
                      <a:r>
                        <a:rPr lang="pl-PL" sz="1300" dirty="0">
                          <a:latin typeface="+mj-lt"/>
                          <a:ea typeface="Roboto" panose="02000000000000000000" pitchFamily="2" charset="0"/>
                        </a:rPr>
                        <a:t>Kto podpisuje umowę</a:t>
                      </a: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Tylko koordynator podpisuje umowę na realizację projektu z Narodową Agencją ze swojego kraju</a:t>
                      </a:r>
                      <a:endParaRPr lang="pl-PL" sz="1300" dirty="0"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Tylko koordynator podpisuje umowę na realizację projektu z Narodową Agencją ze swojego kraju</a:t>
                      </a:r>
                      <a:endParaRPr lang="pl-PL" sz="1300" dirty="0"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58789961"/>
                  </a:ext>
                </a:extLst>
              </a:tr>
              <a:tr h="681636">
                <a:tc>
                  <a:txBody>
                    <a:bodyPr/>
                    <a:lstStyle/>
                    <a:p>
                      <a:pPr algn="l"/>
                      <a:r>
                        <a:rPr lang="pl-PL" sz="1300" dirty="0">
                          <a:latin typeface="+mj-lt"/>
                          <a:ea typeface="Roboto" panose="02000000000000000000" pitchFamily="2" charset="0"/>
                        </a:rPr>
                        <a:t>Ile wniosków składa jedna grupa partnerska</a:t>
                      </a: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Jeden skład partnerski może złożyć jeden wniosek w danym terminie</a:t>
                      </a:r>
                      <a:endParaRPr lang="pl-PL" sz="1300" dirty="0"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Jeden skład partnerski może złożyć jeden wniosek w danym terminie</a:t>
                      </a:r>
                      <a:endParaRPr lang="pl-PL" sz="1300" dirty="0"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6655889"/>
                  </a:ext>
                </a:extLst>
              </a:tr>
              <a:tr h="540915">
                <a:tc>
                  <a:txBody>
                    <a:bodyPr/>
                    <a:lstStyle/>
                    <a:p>
                      <a:pPr algn="l"/>
                      <a:r>
                        <a:rPr lang="pl-PL" sz="1300" dirty="0">
                          <a:latin typeface="+mj-lt"/>
                          <a:ea typeface="Roboto" panose="02000000000000000000" pitchFamily="2" charset="0"/>
                        </a:rPr>
                        <a:t>Kiedy rozpoczyna się projekt</a:t>
                      </a: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między 1 września a 31 grudnia tego samego roku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/>
                      </a:r>
                      <a:b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lang="pl-PL" sz="1300" dirty="0">
                          <a:effectLst/>
                          <a:latin typeface="+mj-lt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między 1 września a 31 grudnia tego samego roku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300" dirty="0"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82451865"/>
                  </a:ext>
                </a:extLst>
              </a:tr>
              <a:tr h="593329">
                <a:tc>
                  <a:txBody>
                    <a:bodyPr/>
                    <a:lstStyle/>
                    <a:p>
                      <a:pPr algn="l"/>
                      <a:r>
                        <a:rPr lang="pl-PL" sz="1300" dirty="0" err="1">
                          <a:latin typeface="+mj-lt"/>
                          <a:ea typeface="Roboto" panose="02000000000000000000" pitchFamily="2" charset="0"/>
                        </a:rPr>
                        <a:t>mandates</a:t>
                      </a:r>
                      <a:endParaRPr lang="pl-PL" sz="1300" dirty="0">
                        <a:latin typeface="+mj-lt"/>
                        <a:ea typeface="Roboto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Partnerzy przesyłają koordynatorowi </a:t>
                      </a:r>
                      <a:r>
                        <a:rPr kumimoji="0" lang="pl-PL" sz="13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</a:rPr>
                        <a:t>mandates</a:t>
                      </a:r>
                      <a:endParaRPr lang="pl-PL" sz="1300" dirty="0"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Partnerzy przesyłają koordynatorowi </a:t>
                      </a:r>
                      <a:r>
                        <a:rPr kumimoji="0" lang="pl-PL" sz="13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mandates</a:t>
                      </a:r>
                      <a:endParaRPr lang="pl-PL" sz="1300" dirty="0">
                        <a:effectLst/>
                        <a:latin typeface="+mj-lt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31504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4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 bwMode="auto">
          <a:xfrm>
            <a:off x="371880" y="436087"/>
            <a:ext cx="836709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b="1" dirty="0">
                <a:solidFill>
                  <a:srgbClr val="5EBFBE"/>
                </a:solidFill>
                <a:latin typeface="Roboto" pitchFamily="2" charset="0"/>
              </a:rPr>
              <a:t> </a:t>
            </a:r>
            <a:r>
              <a:rPr lang="pl-PL" sz="1600" dirty="0">
                <a:solidFill>
                  <a:srgbClr val="5EBFBE"/>
                </a:solidFill>
                <a:latin typeface="Roboto" pitchFamily="2" charset="0"/>
              </a:rPr>
              <a:t>Akcja 2. Partnerstwa w zakresie współpracy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4268630" y="969469"/>
            <a:ext cx="4485183" cy="3224849"/>
            <a:chOff x="4191273" y="928584"/>
            <a:chExt cx="4485183" cy="3174773"/>
          </a:xfrm>
        </p:grpSpPr>
        <p:sp>
          <p:nvSpPr>
            <p:cNvPr id="7" name="Prostokąt 6"/>
            <p:cNvSpPr/>
            <p:nvPr/>
          </p:nvSpPr>
          <p:spPr>
            <a:xfrm>
              <a:off x="4191273" y="1491630"/>
              <a:ext cx="4485183" cy="720079"/>
            </a:xfrm>
            <a:prstGeom prst="rect">
              <a:avLst/>
            </a:prstGeom>
            <a:pattFill prst="dotDmnd">
              <a:fgClr>
                <a:srgbClr val="5EBFB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oleTekstowe 7"/>
            <p:cNvSpPr txBox="1"/>
            <p:nvPr/>
          </p:nvSpPr>
          <p:spPr>
            <a:xfrm>
              <a:off x="4211960" y="1616482"/>
              <a:ext cx="44644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/>
                <a:t>Działania związane z uczeniem się, </a:t>
              </a:r>
              <a:br>
                <a:rPr lang="pl-PL" sz="1600" b="1" dirty="0"/>
              </a:br>
              <a:r>
                <a:rPr lang="pl-PL" sz="1600" b="1" dirty="0"/>
                <a:t>nauczaniem i szkoleniami</a:t>
              </a:r>
            </a:p>
          </p:txBody>
        </p:sp>
        <p:sp>
          <p:nvSpPr>
            <p:cNvPr id="9" name="PoleTekstowe 8"/>
            <p:cNvSpPr txBox="1"/>
            <p:nvPr/>
          </p:nvSpPr>
          <p:spPr>
            <a:xfrm>
              <a:off x="5076056" y="2628562"/>
              <a:ext cx="35283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Clr>
                  <a:srgbClr val="5EBFBE"/>
                </a:buClr>
                <a:buSzPct val="130000"/>
                <a:buFont typeface="Wingdings" charset="2"/>
                <a:buChar char="§"/>
              </a:pPr>
              <a:r>
                <a:rPr lang="pl-PL" sz="1600" dirty="0"/>
                <a:t>dla uczniów</a:t>
              </a:r>
            </a:p>
          </p:txBody>
        </p:sp>
        <p:sp>
          <p:nvSpPr>
            <p:cNvPr id="10" name="PoleTekstowe 9"/>
            <p:cNvSpPr txBox="1"/>
            <p:nvPr/>
          </p:nvSpPr>
          <p:spPr>
            <a:xfrm>
              <a:off x="5070830" y="3528215"/>
              <a:ext cx="3533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Clr>
                  <a:srgbClr val="5EBFBE"/>
                </a:buClr>
                <a:buSzPct val="130000"/>
                <a:buFont typeface="Wingdings" charset="2"/>
                <a:buChar char="§"/>
              </a:pPr>
              <a:r>
                <a:rPr lang="pl-PL" sz="1600" dirty="0"/>
                <a:t>dla kadry</a:t>
              </a:r>
            </a:p>
          </p:txBody>
        </p:sp>
        <p:sp>
          <p:nvSpPr>
            <p:cNvPr id="11" name="Prostokąt zaokrąglony 7"/>
            <p:cNvSpPr/>
            <p:nvPr/>
          </p:nvSpPr>
          <p:spPr>
            <a:xfrm>
              <a:off x="4355976" y="2347777"/>
              <a:ext cx="720080" cy="700432"/>
            </a:xfrm>
            <a:prstGeom prst="roundRect">
              <a:avLst>
                <a:gd name="adj" fmla="val 16670"/>
              </a:avLst>
            </a:prstGeom>
            <a:blipFill rotWithShape="1"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kąt zaokrąglony 8"/>
            <p:cNvSpPr/>
            <p:nvPr/>
          </p:nvSpPr>
          <p:spPr>
            <a:xfrm>
              <a:off x="4355976" y="3297080"/>
              <a:ext cx="695418" cy="663949"/>
            </a:xfrm>
            <a:prstGeom prst="roundRect">
              <a:avLst>
                <a:gd name="adj" fmla="val 16670"/>
              </a:avLst>
            </a:prstGeom>
            <a:blipFill rotWithShape="1">
              <a:blip r:embed="rId3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4211960" y="2243224"/>
              <a:ext cx="4464496" cy="899653"/>
            </a:xfrm>
            <a:prstGeom prst="rect">
              <a:avLst/>
            </a:prstGeom>
            <a:noFill/>
            <a:ln>
              <a:solidFill>
                <a:srgbClr val="5EB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211960" y="3219603"/>
              <a:ext cx="4464496" cy="883754"/>
            </a:xfrm>
            <a:prstGeom prst="rect">
              <a:avLst/>
            </a:prstGeom>
            <a:noFill/>
            <a:ln>
              <a:solidFill>
                <a:srgbClr val="5EBF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Strzałka wygięta w górę 14"/>
            <p:cNvSpPr/>
            <p:nvPr/>
          </p:nvSpPr>
          <p:spPr>
            <a:xfrm rot="10800000" flipH="1">
              <a:off x="5358739" y="928584"/>
              <a:ext cx="1602899" cy="576064"/>
            </a:xfrm>
            <a:prstGeom prst="bentUpArrow">
              <a:avLst>
                <a:gd name="adj1" fmla="val 10994"/>
                <a:gd name="adj2" fmla="val 19164"/>
                <a:gd name="adj3" fmla="val 2966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504115" y="969469"/>
            <a:ext cx="3045023" cy="2291238"/>
            <a:chOff x="611560" y="928584"/>
            <a:chExt cx="3045023" cy="2291238"/>
          </a:xfrm>
        </p:grpSpPr>
        <p:grpSp>
          <p:nvGrpSpPr>
            <p:cNvPr id="17" name="Grupa 16"/>
            <p:cNvGrpSpPr/>
            <p:nvPr/>
          </p:nvGrpSpPr>
          <p:grpSpPr>
            <a:xfrm>
              <a:off x="611560" y="928584"/>
              <a:ext cx="3045023" cy="2291238"/>
              <a:chOff x="611560" y="928584"/>
              <a:chExt cx="3045023" cy="2291238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611560" y="1504648"/>
                <a:ext cx="3045023" cy="1715174"/>
              </a:xfrm>
              <a:prstGeom prst="rect">
                <a:avLst/>
              </a:prstGeom>
              <a:pattFill prst="dotDmnd">
                <a:fgClr>
                  <a:srgbClr val="5EBFBE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Prostokąt 19"/>
              <p:cNvSpPr/>
              <p:nvPr/>
            </p:nvSpPr>
            <p:spPr>
              <a:xfrm>
                <a:off x="899592" y="1047192"/>
                <a:ext cx="648072" cy="1092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Zaokrąglony prostokąt 12"/>
              <p:cNvSpPr/>
              <p:nvPr/>
            </p:nvSpPr>
            <p:spPr>
              <a:xfrm>
                <a:off x="790273" y="1302416"/>
                <a:ext cx="836077" cy="837285"/>
              </a:xfrm>
              <a:prstGeom prst="roundRect">
                <a:avLst>
                  <a:gd name="adj" fmla="val 16670"/>
                </a:avLst>
              </a:prstGeom>
              <a:blipFill rotWithShape="1">
                <a:blip r:embed="rId4" cstate="print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Strzałka wygięta w górę 21"/>
              <p:cNvSpPr/>
              <p:nvPr/>
            </p:nvSpPr>
            <p:spPr>
              <a:xfrm rot="10800000">
                <a:off x="2152727" y="928584"/>
                <a:ext cx="1421748" cy="576064"/>
              </a:xfrm>
              <a:prstGeom prst="bentUpArrow">
                <a:avLst>
                  <a:gd name="adj1" fmla="val 10994"/>
                  <a:gd name="adj2" fmla="val 19164"/>
                  <a:gd name="adj3" fmla="val 2966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8" name="PoleTekstowe 5"/>
            <p:cNvSpPr txBox="1"/>
            <p:nvPr/>
          </p:nvSpPr>
          <p:spPr>
            <a:xfrm>
              <a:off x="1187624" y="2139702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/>
                <a:t>Międzynarodowe </a:t>
              </a:r>
              <a:br>
                <a:rPr lang="pl-PL" sz="1600" b="1" dirty="0"/>
              </a:br>
              <a:r>
                <a:rPr lang="pl-PL" sz="1600" b="1" dirty="0"/>
                <a:t>spotkania projektowe</a:t>
              </a:r>
            </a:p>
          </p:txBody>
        </p:sp>
      </p:grpSp>
      <p:sp>
        <p:nvSpPr>
          <p:cNvPr id="23" name="Tytuł 1"/>
          <p:cNvSpPr txBox="1">
            <a:spLocks/>
          </p:cNvSpPr>
          <p:nvPr/>
        </p:nvSpPr>
        <p:spPr>
          <a:xfrm>
            <a:off x="3467030" y="918127"/>
            <a:ext cx="1969066" cy="414016"/>
          </a:xfrm>
          <a:prstGeom prst="rect">
            <a:avLst/>
          </a:prstGeom>
          <a:ln>
            <a:solidFill>
              <a:srgbClr val="5EBFBE"/>
            </a:solidFill>
          </a:ln>
        </p:spPr>
        <p:txBody>
          <a:bodyPr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MOBILNOŚCI</a:t>
            </a:r>
          </a:p>
        </p:txBody>
      </p:sp>
    </p:spTree>
    <p:extLst>
      <p:ext uri="{BB962C8B-B14F-4D97-AF65-F5344CB8AC3E}">
        <p14:creationId xmlns:p14="http://schemas.microsoft.com/office/powerpoint/2010/main" val="24604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 bwMode="auto">
          <a:xfrm>
            <a:off x="501636" y="411510"/>
            <a:ext cx="836709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b="1" dirty="0">
                <a:solidFill>
                  <a:srgbClr val="5EBFBE"/>
                </a:solidFill>
                <a:latin typeface="Roboto" pitchFamily="2" charset="0"/>
              </a:rPr>
              <a:t> </a:t>
            </a:r>
            <a:r>
              <a:rPr lang="pl-PL" sz="1600" dirty="0">
                <a:solidFill>
                  <a:srgbClr val="5EBFBE"/>
                </a:solidFill>
                <a:latin typeface="Roboto" pitchFamily="2" charset="0"/>
              </a:rPr>
              <a:t>Akcja 2. Współpraca organizacji i instytucji</a:t>
            </a:r>
          </a:p>
          <a:p>
            <a:pPr algn="ctr"/>
            <a:endParaRPr lang="pl-PL" sz="1600" dirty="0">
              <a:solidFill>
                <a:srgbClr val="5EBFBE"/>
              </a:solidFill>
              <a:latin typeface="Roboto" pitchFamily="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48952" y="1759465"/>
            <a:ext cx="6025624" cy="523220"/>
          </a:xfrm>
          <a:prstGeom prst="rect">
            <a:avLst/>
          </a:prstGeom>
          <a:noFill/>
          <a:ln cap="rnd">
            <a:solidFill>
              <a:srgbClr val="5EBFBE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5EBFBE"/>
                </a:solidFill>
              </a:rPr>
              <a:t>Gdzie szukać partnerów projektowych?</a:t>
            </a:r>
          </a:p>
        </p:txBody>
      </p:sp>
      <p:pic>
        <p:nvPicPr>
          <p:cNvPr id="9" name="Picture 2" descr="\\frse\data\redirected\bkarwowska\Desktop\LOGOTYPY\583bcd4b-0c58-4515-ae6e-71c1df1514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5" y="2669356"/>
            <a:ext cx="268621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reenshots.firefoxusercontent.com/images/72dfac49-b89c-4f62-9b8f-6cfb0f22a4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0" y="880688"/>
            <a:ext cx="2727299" cy="7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creenshots.firefoxusercontent.com/images/fde4530a-ce7a-4ad4-a2fd-8d6f675c511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364" y="885576"/>
            <a:ext cx="3944333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1" y="2300807"/>
            <a:ext cx="1943905" cy="1225799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7268767" y="2857953"/>
            <a:ext cx="1511652" cy="830997"/>
          </a:xfrm>
          <a:prstGeom prst="rect">
            <a:avLst/>
          </a:prstGeom>
          <a:noFill/>
          <a:ln>
            <a:solidFill>
              <a:srgbClr val="5EBFBE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rPr>
              <a:t>Kontakty osobiste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1760" y="3478121"/>
            <a:ext cx="417646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506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Organ prowadzący</a:t>
            </a:r>
          </a:p>
        </p:txBody>
      </p:sp>
    </p:spTree>
    <p:extLst>
      <p:ext uri="{BB962C8B-B14F-4D97-AF65-F5344CB8AC3E}">
        <p14:creationId xmlns:p14="http://schemas.microsoft.com/office/powerpoint/2010/main" val="19810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611560" y="602835"/>
            <a:ext cx="83153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solidFill>
                  <a:srgbClr val="5EBFBE"/>
                </a:solidFill>
                <a:latin typeface="Roboto" pitchFamily="2" charset="0"/>
              </a:rPr>
              <a:t>Struktura Programu – sektory</a:t>
            </a:r>
          </a:p>
        </p:txBody>
      </p:sp>
      <p:pic>
        <p:nvPicPr>
          <p:cNvPr id="6" name="Obraz 5" descr="strona wstepna erasmus+ AE has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071552"/>
            <a:ext cx="2143140" cy="1205516"/>
          </a:xfrm>
          <a:prstGeom prst="rect">
            <a:avLst/>
          </a:prstGeom>
        </p:spPr>
      </p:pic>
      <p:pic>
        <p:nvPicPr>
          <p:cNvPr id="7" name="Obraz 6" descr="strona wstepna erasmus+ AE has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071552"/>
            <a:ext cx="2143140" cy="1205516"/>
          </a:xfrm>
          <a:prstGeom prst="rect">
            <a:avLst/>
          </a:prstGeom>
        </p:spPr>
      </p:pic>
      <p:pic>
        <p:nvPicPr>
          <p:cNvPr id="8" name="Obraz 7" descr="strona wstepna erasmus+ AE has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071552"/>
            <a:ext cx="2143140" cy="1205516"/>
          </a:xfrm>
          <a:prstGeom prst="rect">
            <a:avLst/>
          </a:prstGeom>
        </p:spPr>
      </p:pic>
      <p:pic>
        <p:nvPicPr>
          <p:cNvPr id="9" name="Obraz 8" descr="strona wstepna erasmus+ AE hasl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643188"/>
            <a:ext cx="2143140" cy="1205517"/>
          </a:xfrm>
          <a:prstGeom prst="rect">
            <a:avLst/>
          </a:prstGeom>
        </p:spPr>
      </p:pic>
      <p:pic>
        <p:nvPicPr>
          <p:cNvPr id="10" name="Obraz 9" descr="strona wstepna erasmus+ AE hasl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2643188"/>
            <a:ext cx="2143140" cy="1205516"/>
          </a:xfrm>
          <a:prstGeom prst="rect">
            <a:avLst/>
          </a:prstGeom>
        </p:spPr>
      </p:pic>
      <p:pic>
        <p:nvPicPr>
          <p:cNvPr id="11" name="Obraz 10" descr="strona wstepna erasmus+ AE hasl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2643188"/>
            <a:ext cx="2143140" cy="1205516"/>
          </a:xfrm>
          <a:prstGeom prst="rect">
            <a:avLst/>
          </a:prstGeom>
        </p:spPr>
      </p:pic>
      <p:sp>
        <p:nvSpPr>
          <p:cNvPr id="12" name="pole tekstowe 4"/>
          <p:cNvSpPr txBox="1">
            <a:spLocks noChangeArrowheads="1"/>
          </p:cNvSpPr>
          <p:nvPr/>
        </p:nvSpPr>
        <p:spPr bwMode="auto">
          <a:xfrm>
            <a:off x="857225" y="2285998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+mn-ea"/>
                <a:cs typeface="Arial" charset="0"/>
              </a:rPr>
              <a:t>Szkolnictwo wyższe – HE</a:t>
            </a: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6286512" y="3857634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+mn-ea"/>
                <a:cs typeface="Arial" charset="0"/>
              </a:rPr>
              <a:t>Sport</a:t>
            </a:r>
          </a:p>
        </p:txBody>
      </p:sp>
      <p:sp>
        <p:nvSpPr>
          <p:cNvPr id="14" name="pole tekstowe 4"/>
          <p:cNvSpPr txBox="1">
            <a:spLocks noChangeArrowheads="1"/>
          </p:cNvSpPr>
          <p:nvPr/>
        </p:nvSpPr>
        <p:spPr bwMode="auto">
          <a:xfrm>
            <a:off x="3571868" y="3857634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+mn-ea"/>
                <a:cs typeface="Arial" charset="0"/>
              </a:rPr>
              <a:t>Młodzież</a:t>
            </a:r>
          </a:p>
        </p:txBody>
      </p:sp>
      <p:sp>
        <p:nvSpPr>
          <p:cNvPr id="15" name="pole tekstowe 4"/>
          <p:cNvSpPr txBox="1">
            <a:spLocks noChangeArrowheads="1"/>
          </p:cNvSpPr>
          <p:nvPr/>
        </p:nvSpPr>
        <p:spPr bwMode="auto">
          <a:xfrm>
            <a:off x="857224" y="3857634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+mn-ea"/>
                <a:cs typeface="Arial" charset="0"/>
              </a:rPr>
              <a:t>Edukacja dorosłych – ADU</a:t>
            </a:r>
          </a:p>
        </p:txBody>
      </p:sp>
      <p:sp>
        <p:nvSpPr>
          <p:cNvPr id="16" name="pole tekstowe 4"/>
          <p:cNvSpPr txBox="1">
            <a:spLocks noChangeArrowheads="1"/>
          </p:cNvSpPr>
          <p:nvPr/>
        </p:nvSpPr>
        <p:spPr bwMode="auto">
          <a:xfrm>
            <a:off x="6286512" y="2285998"/>
            <a:ext cx="21431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+mn-ea"/>
                <a:cs typeface="Arial" charset="0"/>
              </a:rPr>
              <a:t>Edukacja szkolna – SE</a:t>
            </a:r>
          </a:p>
        </p:txBody>
      </p:sp>
      <p:sp>
        <p:nvSpPr>
          <p:cNvPr id="17" name="pole tekstowe 4"/>
          <p:cNvSpPr txBox="1">
            <a:spLocks noChangeArrowheads="1"/>
          </p:cNvSpPr>
          <p:nvPr/>
        </p:nvSpPr>
        <p:spPr bwMode="auto">
          <a:xfrm>
            <a:off x="3143240" y="2285998"/>
            <a:ext cx="33009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itchFamily="2" charset="0"/>
                <a:ea typeface="+mn-ea"/>
                <a:cs typeface="Arial" charset="0"/>
              </a:rPr>
              <a:t>Kształcenie i szkolenia zawodowe – VET</a:t>
            </a:r>
          </a:p>
        </p:txBody>
      </p:sp>
    </p:spTree>
    <p:extLst>
      <p:ext uri="{BB962C8B-B14F-4D97-AF65-F5344CB8AC3E}">
        <p14:creationId xmlns:p14="http://schemas.microsoft.com/office/powerpoint/2010/main" val="41013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 bwMode="auto">
          <a:xfrm>
            <a:off x="501636" y="411510"/>
            <a:ext cx="836709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5EBFBE"/>
                </a:solidFill>
                <a:effectLst/>
                <a:uLnTx/>
                <a:uFillTx/>
                <a:latin typeface="Roboto" pitchFamily="2" charset="0"/>
                <a:ea typeface="+mn-ea"/>
                <a:cs typeface="Arial" charset="0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itchFamily="2" charset="0"/>
                <a:ea typeface="+mn-ea"/>
                <a:cs typeface="Arial" charset="0"/>
              </a:rPr>
              <a:t>Akcja 2. Partnerstwa na małą skalę</a:t>
            </a:r>
          </a:p>
        </p:txBody>
      </p:sp>
      <p:sp>
        <p:nvSpPr>
          <p:cNvPr id="5" name="Prostokąt 4"/>
          <p:cNvSpPr/>
          <p:nvPr/>
        </p:nvSpPr>
        <p:spPr>
          <a:xfrm>
            <a:off x="539552" y="7715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KRYTERIA  OCENY I PUNKTACJA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pole tekstowe 25"/>
          <p:cNvSpPr txBox="1"/>
          <p:nvPr/>
        </p:nvSpPr>
        <p:spPr>
          <a:xfrm>
            <a:off x="539552" y="1238264"/>
            <a:ext cx="1944216" cy="2603790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solidFill>
              <a:srgbClr val="5EBFB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Warunek akceptacji wniosku: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/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uzyskanie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60 pkt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(na 100 możliwych)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oraz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50% </a:t>
            </a:r>
            <a:b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 każdym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z ocenianych kryteriów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8" name="Strzałka zakrzywiona w lewo 27"/>
          <p:cNvSpPr/>
          <p:nvPr/>
        </p:nvSpPr>
        <p:spPr>
          <a:xfrm rot="5588796">
            <a:off x="5646207" y="3182098"/>
            <a:ext cx="219464" cy="1000829"/>
          </a:xfrm>
          <a:prstGeom prst="curved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Strzałka zakrzywiona w górę 28"/>
          <p:cNvSpPr/>
          <p:nvPr/>
        </p:nvSpPr>
        <p:spPr>
          <a:xfrm>
            <a:off x="5547000" y="3575976"/>
            <a:ext cx="1054410" cy="228510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5400493" y="891430"/>
            <a:ext cx="89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KA210</a:t>
            </a:r>
          </a:p>
        </p:txBody>
      </p:sp>
      <p:sp>
        <p:nvSpPr>
          <p:cNvPr id="31" name="pole tekstowe 30"/>
          <p:cNvSpPr txBox="1"/>
          <p:nvPr/>
        </p:nvSpPr>
        <p:spPr>
          <a:xfrm rot="829404">
            <a:off x="6658297" y="3872586"/>
            <a:ext cx="1981153" cy="523220"/>
          </a:xfrm>
          <a:prstGeom prst="rect">
            <a:avLst/>
          </a:prstGeom>
          <a:noFill/>
          <a:ln>
            <a:solidFill>
              <a:srgbClr val="5EBFBE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 KA210 zamieniono wagę tych 2 kryteriów</a:t>
            </a:r>
          </a:p>
        </p:txBody>
      </p:sp>
      <p:grpSp>
        <p:nvGrpSpPr>
          <p:cNvPr id="32" name="Grupa 31"/>
          <p:cNvGrpSpPr/>
          <p:nvPr/>
        </p:nvGrpSpPr>
        <p:grpSpPr>
          <a:xfrm>
            <a:off x="3063049" y="1262775"/>
            <a:ext cx="5472607" cy="2244955"/>
            <a:chOff x="2483768" y="734674"/>
            <a:chExt cx="5256584" cy="2701172"/>
          </a:xfrm>
        </p:grpSpPr>
        <p:grpSp>
          <p:nvGrpSpPr>
            <p:cNvPr id="33" name="Grupa 32"/>
            <p:cNvGrpSpPr/>
            <p:nvPr/>
          </p:nvGrpSpPr>
          <p:grpSpPr>
            <a:xfrm>
              <a:off x="2483768" y="734675"/>
              <a:ext cx="2448272" cy="1152128"/>
              <a:chOff x="2483768" y="734675"/>
              <a:chExt cx="2448272" cy="1152128"/>
            </a:xfrm>
          </p:grpSpPr>
          <p:sp>
            <p:nvSpPr>
              <p:cNvPr id="50" name="Prostokąt zaokrąglony 2"/>
              <p:cNvSpPr/>
              <p:nvPr/>
            </p:nvSpPr>
            <p:spPr>
              <a:xfrm>
                <a:off x="2483768" y="734675"/>
                <a:ext cx="2448272" cy="11521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pole tekstowe 3"/>
              <p:cNvSpPr txBox="1"/>
              <p:nvPr/>
            </p:nvSpPr>
            <p:spPr>
              <a:xfrm>
                <a:off x="2602178" y="869981"/>
                <a:ext cx="1656184" cy="62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Znaczenie projektu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(30 pkt)</a:t>
                </a:r>
              </a:p>
            </p:txBody>
          </p:sp>
        </p:grpSp>
        <p:grpSp>
          <p:nvGrpSpPr>
            <p:cNvPr id="34" name="Grupa 33"/>
            <p:cNvGrpSpPr/>
            <p:nvPr/>
          </p:nvGrpSpPr>
          <p:grpSpPr>
            <a:xfrm>
              <a:off x="5292080" y="734674"/>
              <a:ext cx="2448272" cy="2554445"/>
              <a:chOff x="5292080" y="734674"/>
              <a:chExt cx="2448272" cy="2554445"/>
            </a:xfrm>
          </p:grpSpPr>
          <p:sp>
            <p:nvSpPr>
              <p:cNvPr id="48" name="Prostokąt zaokrąglony 4"/>
              <p:cNvSpPr/>
              <p:nvPr/>
            </p:nvSpPr>
            <p:spPr>
              <a:xfrm>
                <a:off x="5292080" y="734674"/>
                <a:ext cx="2448272" cy="11521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pole tekstowe 5"/>
              <p:cNvSpPr txBox="1"/>
              <p:nvPr/>
            </p:nvSpPr>
            <p:spPr>
              <a:xfrm>
                <a:off x="5677726" y="2400344"/>
                <a:ext cx="1944216" cy="88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Jakość planu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/>
                </a:r>
                <a:b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</a:b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projektu i jego realizacja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(</a:t>
                </a: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30 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pkt)</a:t>
                </a:r>
              </a:p>
            </p:txBody>
          </p:sp>
        </p:grpSp>
        <p:grpSp>
          <p:nvGrpSpPr>
            <p:cNvPr id="35" name="Grupa 34"/>
            <p:cNvGrpSpPr/>
            <p:nvPr/>
          </p:nvGrpSpPr>
          <p:grpSpPr>
            <a:xfrm>
              <a:off x="2488958" y="910652"/>
              <a:ext cx="5227310" cy="2525194"/>
              <a:chOff x="2488958" y="910652"/>
              <a:chExt cx="5227310" cy="2525194"/>
            </a:xfrm>
          </p:grpSpPr>
          <p:sp>
            <p:nvSpPr>
              <p:cNvPr id="46" name="Prostokąt zaokrąglony 6"/>
              <p:cNvSpPr/>
              <p:nvPr/>
            </p:nvSpPr>
            <p:spPr>
              <a:xfrm>
                <a:off x="2488958" y="2283718"/>
                <a:ext cx="2448272" cy="1152128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pole tekstowe 7"/>
              <p:cNvSpPr txBox="1"/>
              <p:nvPr/>
            </p:nvSpPr>
            <p:spPr>
              <a:xfrm>
                <a:off x="5475566" y="910652"/>
                <a:ext cx="2240702" cy="88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Jakość zespołu realizującego projekt i warunków współpracy (20 pkt)</a:t>
                </a:r>
              </a:p>
            </p:txBody>
          </p:sp>
        </p:grpSp>
        <p:grpSp>
          <p:nvGrpSpPr>
            <p:cNvPr id="36" name="Grupa 35"/>
            <p:cNvGrpSpPr/>
            <p:nvPr/>
          </p:nvGrpSpPr>
          <p:grpSpPr>
            <a:xfrm>
              <a:off x="2602177" y="2283718"/>
              <a:ext cx="5138175" cy="1152128"/>
              <a:chOff x="2602177" y="2283718"/>
              <a:chExt cx="5138175" cy="1152128"/>
            </a:xfrm>
          </p:grpSpPr>
          <p:sp>
            <p:nvSpPr>
              <p:cNvPr id="44" name="Prostokąt zaokrąglony 8"/>
              <p:cNvSpPr/>
              <p:nvPr/>
            </p:nvSpPr>
            <p:spPr>
              <a:xfrm>
                <a:off x="5292080" y="2283718"/>
                <a:ext cx="2448272" cy="1152128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pole tekstowe 9"/>
              <p:cNvSpPr txBox="1"/>
              <p:nvPr/>
            </p:nvSpPr>
            <p:spPr>
              <a:xfrm>
                <a:off x="2602177" y="2545008"/>
                <a:ext cx="1733873" cy="629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Wpływ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 projektu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(</a:t>
                </a: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20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 pkt)</a:t>
                </a:r>
              </a:p>
            </p:txBody>
          </p:sp>
        </p:grpSp>
        <p:sp>
          <p:nvSpPr>
            <p:cNvPr id="37" name="Elipsa 14"/>
            <p:cNvSpPr/>
            <p:nvPr/>
          </p:nvSpPr>
          <p:spPr>
            <a:xfrm>
              <a:off x="4211960" y="1203598"/>
              <a:ext cx="1800200" cy="1800200"/>
            </a:xfrm>
            <a:prstGeom prst="ellipse">
              <a:avLst/>
            </a:prstGeom>
            <a:solidFill>
              <a:srgbClr val="5EBF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rostokąt 37"/>
            <p:cNvSpPr/>
            <p:nvPr/>
          </p:nvSpPr>
          <p:spPr>
            <a:xfrm rot="20822839" flipV="1">
              <a:off x="4172403" y="2059592"/>
              <a:ext cx="186042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rostokąt 38"/>
            <p:cNvSpPr/>
            <p:nvPr/>
          </p:nvSpPr>
          <p:spPr>
            <a:xfrm rot="16200000">
              <a:off x="4134997" y="2085794"/>
              <a:ext cx="1954129" cy="45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pole tekstowe 17"/>
            <p:cNvSpPr txBox="1"/>
            <p:nvPr/>
          </p:nvSpPr>
          <p:spPr>
            <a:xfrm rot="20840924">
              <a:off x="4316000" y="1812667"/>
              <a:ext cx="7456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30 pkt.</a:t>
              </a:r>
            </a:p>
          </p:txBody>
        </p:sp>
        <p:sp>
          <p:nvSpPr>
            <p:cNvPr id="41" name="pole tekstowe 18"/>
            <p:cNvSpPr txBox="1"/>
            <p:nvPr/>
          </p:nvSpPr>
          <p:spPr>
            <a:xfrm rot="20719592">
              <a:off x="5175469" y="2030194"/>
              <a:ext cx="7456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30 pkt.</a:t>
              </a:r>
            </a:p>
          </p:txBody>
        </p:sp>
        <p:sp>
          <p:nvSpPr>
            <p:cNvPr id="42" name="pole tekstowe 19"/>
            <p:cNvSpPr txBox="1"/>
            <p:nvPr/>
          </p:nvSpPr>
          <p:spPr>
            <a:xfrm rot="20840924">
              <a:off x="4456466" y="2271954"/>
              <a:ext cx="7456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20 pkt.</a:t>
              </a:r>
            </a:p>
          </p:txBody>
        </p:sp>
        <p:sp>
          <p:nvSpPr>
            <p:cNvPr id="43" name="pole tekstowe 20"/>
            <p:cNvSpPr txBox="1"/>
            <p:nvPr/>
          </p:nvSpPr>
          <p:spPr>
            <a:xfrm rot="20840924">
              <a:off x="5127224" y="1578502"/>
              <a:ext cx="7456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20 pkt.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9ED15D1-43BB-431E-9B72-BAD73CA3011D}"/>
              </a:ext>
            </a:extLst>
          </p:cNvPr>
          <p:cNvSpPr/>
          <p:nvPr/>
        </p:nvSpPr>
        <p:spPr>
          <a:xfrm>
            <a:off x="306000" y="18495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07DC6"/>
                </a:solidFill>
                <a:latin typeface="Poppins"/>
              </a:rPr>
              <a:t>Regionalne Punkty Informacyjne to</a:t>
            </a:r>
            <a:endParaRPr lang="pl-PL" dirty="0">
              <a:solidFill>
                <a:srgbClr val="007DC6"/>
              </a:solidFill>
              <a:latin typeface="Poppins"/>
            </a:endParaRPr>
          </a:p>
          <a:p>
            <a:r>
              <a:rPr lang="pl-PL" dirty="0">
                <a:solidFill>
                  <a:srgbClr val="000000"/>
                </a:solidFill>
                <a:latin typeface="Poppins"/>
              </a:rPr>
              <a:t>jednostki, których celem jest promowanie edukacyjnych programów unijnych we wszystkich regionach Polski, zwłaszcza</a:t>
            </a:r>
          </a:p>
          <a:p>
            <a:r>
              <a:rPr lang="pl-PL" dirty="0">
                <a:solidFill>
                  <a:srgbClr val="000000"/>
                </a:solidFill>
                <a:latin typeface="Poppins"/>
              </a:rPr>
              <a:t>w mniejszych miejscowościach, które do tej pory nie korzystały z możliwości takich programów, jak np. Erasmus+ czy Europejski Korpus Solidarności.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42E96A1-673A-445D-AAC8-C8BD0EBE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689" y="1273235"/>
            <a:ext cx="3114311" cy="310154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B4044AD-FCAD-4E6B-A60A-F36A039C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1" y="486451"/>
            <a:ext cx="6011058" cy="136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467544" y="771550"/>
            <a:ext cx="836709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sz="2000" dirty="0">
              <a:solidFill>
                <a:srgbClr val="5EBFBE"/>
              </a:solidFill>
              <a:latin typeface="Roboto" pitchFamily="2" charset="0"/>
            </a:endParaRPr>
          </a:p>
        </p:txBody>
      </p:sp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655721" y="1230939"/>
            <a:ext cx="7992888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>
                <a:latin typeface="Roboto" pitchFamily="2" charset="0"/>
              </a:rPr>
              <a:t>Dziękujemy za uwagę</a:t>
            </a:r>
          </a:p>
          <a:p>
            <a:pPr algn="ctr">
              <a:lnSpc>
                <a:spcPct val="150000"/>
              </a:lnSpc>
            </a:pPr>
            <a:endParaRPr lang="pl-PL" sz="1200" b="1" dirty="0">
              <a:solidFill>
                <a:srgbClr val="5EBFBE"/>
              </a:solidFill>
              <a:latin typeface="Roboto" pitchFamily="2" charset="0"/>
            </a:endParaRPr>
          </a:p>
          <a:p>
            <a:pPr algn="ctr">
              <a:lnSpc>
                <a:spcPct val="150000"/>
              </a:lnSpc>
            </a:pPr>
            <a:endParaRPr lang="pl-PL" sz="1200" dirty="0">
              <a:solidFill>
                <a:srgbClr val="5EBFBE"/>
              </a:solidFill>
              <a:latin typeface="Roboto" pitchFamily="2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Barbara </a:t>
            </a:r>
            <a:r>
              <a:rPr lang="pl-PL" altLang="pl-PL" sz="2000" dirty="0" err="1">
                <a:solidFill>
                  <a:prstClr val="black"/>
                </a:solidFill>
                <a:latin typeface="Calibri"/>
                <a:cs typeface="+mn-cs"/>
              </a:rPr>
              <a:t>Wrąbel</a:t>
            </a: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,   kom: 501 258 292        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b.kuzmicka-wrabel@lcdnikp.elodz.edu.pl 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Małgorzata Bury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/>
                <a:cs typeface="+mn-cs"/>
              </a:rPr>
              <a:t>mbury@kuratorium.lodz.pl</a:t>
            </a:r>
            <a:endParaRPr lang="pl-PL" sz="1600" b="1" dirty="0">
              <a:solidFill>
                <a:srgbClr val="007FC8"/>
              </a:solidFill>
              <a:latin typeface="Roboto" pitchFamily="2" charset="0"/>
            </a:endParaRPr>
          </a:p>
          <a:p>
            <a:endParaRPr lang="pl-PL" sz="2000" dirty="0">
              <a:solidFill>
                <a:srgbClr val="5EBFBE"/>
              </a:solidFill>
              <a:latin typeface="Roboto" pitchFamily="2" charset="0"/>
            </a:endParaRPr>
          </a:p>
          <a:p>
            <a:pPr lvl="0" algn="ctr">
              <a:spcAft>
                <a:spcPts val="0"/>
              </a:spcAft>
            </a:pPr>
            <a:endParaRPr lang="pl-PL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27535"/>
            <a:ext cx="7772400" cy="648072"/>
          </a:xfrm>
        </p:spPr>
        <p:txBody>
          <a:bodyPr/>
          <a:lstStyle/>
          <a:p>
            <a:r>
              <a:rPr lang="pl-PL" sz="2000" dirty="0">
                <a:solidFill>
                  <a:srgbClr val="5EBFBE"/>
                </a:solidFill>
                <a:latin typeface="Roboto" pitchFamily="2" charset="0"/>
                <a:ea typeface="+mn-ea"/>
                <a:cs typeface="Arial" charset="0"/>
              </a:rPr>
              <a:t>Struktura Programu Erasmus – sektory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1275606"/>
            <a:ext cx="6510536" cy="2808311"/>
          </a:xfrm>
        </p:spPr>
        <p:txBody>
          <a:bodyPr/>
          <a:lstStyle/>
          <a:p>
            <a:pPr lvl="0" algn="l"/>
            <a:r>
              <a:rPr lang="pl-PL" sz="1800" b="1" dirty="0">
                <a:solidFill>
                  <a:srgbClr val="5EBFBE"/>
                </a:solidFill>
              </a:rPr>
              <a:t>Akcja 1</a:t>
            </a:r>
            <a:r>
              <a:rPr lang="pl-PL" sz="1800" b="1" dirty="0">
                <a:solidFill>
                  <a:schemeClr val="tx1"/>
                </a:solidFill>
              </a:rPr>
              <a:t> - Projekty mobilności dla osób uczących się i kadry 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w szkolnictwie wyższym, kształceniu i szkoleniu zawodowym (VET), edukacji szkolnej i młodzieży</a:t>
            </a:r>
          </a:p>
          <a:p>
            <a:pPr lvl="0" algn="l"/>
            <a:endParaRPr lang="pl-PL" sz="1800" dirty="0">
              <a:solidFill>
                <a:schemeClr val="tx1"/>
              </a:solidFill>
            </a:endParaRPr>
          </a:p>
          <a:p>
            <a:pPr lvl="0" algn="l"/>
            <a:r>
              <a:rPr lang="pl-PL" sz="1800" b="1" dirty="0">
                <a:solidFill>
                  <a:srgbClr val="5EBFBE"/>
                </a:solidFill>
              </a:rPr>
              <a:t>Akcja 2 </a:t>
            </a:r>
            <a:r>
              <a:rPr lang="pl-PL" sz="1800" dirty="0">
                <a:solidFill>
                  <a:schemeClr val="tx1"/>
                </a:solidFill>
              </a:rPr>
              <a:t>– </a:t>
            </a:r>
            <a:r>
              <a:rPr lang="pl-PL" sz="1800" b="1" dirty="0">
                <a:solidFill>
                  <a:schemeClr val="tx1"/>
                </a:solidFill>
              </a:rPr>
              <a:t>Partnerstwa na rzecz współpracy 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(Partnerstwa współpracy i Partnerstwa na małą skalę) </a:t>
            </a:r>
          </a:p>
          <a:p>
            <a:pPr lvl="0" algn="l"/>
            <a:endParaRPr lang="pl-PL" sz="1800" dirty="0">
              <a:solidFill>
                <a:schemeClr val="tx1"/>
              </a:solidFill>
            </a:endParaRPr>
          </a:p>
          <a:p>
            <a:pPr lvl="0" algn="l"/>
            <a:r>
              <a:rPr lang="pl-PL" sz="1800" dirty="0">
                <a:solidFill>
                  <a:srgbClr val="5EBFBE"/>
                </a:solidFill>
              </a:rPr>
              <a:t>Akcja 3 </a:t>
            </a:r>
            <a:r>
              <a:rPr lang="pl-PL" sz="1800" dirty="0">
                <a:solidFill>
                  <a:schemeClr val="tx1"/>
                </a:solidFill>
              </a:rPr>
              <a:t>– </a:t>
            </a:r>
            <a:r>
              <a:rPr lang="pl-PL" sz="1800" b="1" dirty="0">
                <a:solidFill>
                  <a:schemeClr val="tx1"/>
                </a:solidFill>
              </a:rPr>
              <a:t>Wsparcie w reformowaniu polityk </a:t>
            </a:r>
            <a:br>
              <a:rPr lang="pl-PL" sz="1800" b="1" dirty="0">
                <a:solidFill>
                  <a:schemeClr val="tx1"/>
                </a:solidFill>
              </a:rPr>
            </a:br>
            <a:r>
              <a:rPr lang="pl-PL" sz="1800" b="1" dirty="0">
                <a:solidFill>
                  <a:schemeClr val="tx1"/>
                </a:solidFill>
              </a:rPr>
              <a:t>– tylko na poziomie centralnym</a:t>
            </a:r>
          </a:p>
          <a:p>
            <a:endParaRPr lang="pl-PL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BCA6EA7-D8E7-4822-A1A1-46ABECDD6C85}"/>
              </a:ext>
            </a:extLst>
          </p:cNvPr>
          <p:cNvSpPr/>
          <p:nvPr/>
        </p:nvSpPr>
        <p:spPr>
          <a:xfrm>
            <a:off x="6387423" y="2742580"/>
            <a:ext cx="1246505" cy="683491"/>
          </a:xfrm>
          <a:custGeom>
            <a:avLst/>
            <a:gdLst/>
            <a:ahLst/>
            <a:cxnLst/>
            <a:rect l="l" t="t" r="r" b="b"/>
            <a:pathLst>
              <a:path w="1246504" h="751839">
                <a:moveTo>
                  <a:pt x="368140" y="566419"/>
                </a:moveTo>
                <a:lnTo>
                  <a:pt x="317853" y="566419"/>
                </a:lnTo>
                <a:lnTo>
                  <a:pt x="341825" y="605789"/>
                </a:lnTo>
                <a:lnTo>
                  <a:pt x="370261" y="641349"/>
                </a:lnTo>
                <a:lnTo>
                  <a:pt x="402609" y="673099"/>
                </a:lnTo>
                <a:lnTo>
                  <a:pt x="438321" y="698499"/>
                </a:lnTo>
                <a:lnTo>
                  <a:pt x="476848" y="720089"/>
                </a:lnTo>
                <a:lnTo>
                  <a:pt x="517638" y="736599"/>
                </a:lnTo>
                <a:lnTo>
                  <a:pt x="560144" y="746759"/>
                </a:lnTo>
                <a:lnTo>
                  <a:pt x="603814" y="751839"/>
                </a:lnTo>
                <a:lnTo>
                  <a:pt x="648100" y="751839"/>
                </a:lnTo>
                <a:lnTo>
                  <a:pt x="692452" y="745489"/>
                </a:lnTo>
                <a:lnTo>
                  <a:pt x="736320" y="734059"/>
                </a:lnTo>
                <a:lnTo>
                  <a:pt x="779154" y="715009"/>
                </a:lnTo>
                <a:lnTo>
                  <a:pt x="787466" y="709929"/>
                </a:lnTo>
                <a:lnTo>
                  <a:pt x="623083" y="709929"/>
                </a:lnTo>
                <a:lnTo>
                  <a:pt x="576182" y="706119"/>
                </a:lnTo>
                <a:lnTo>
                  <a:pt x="531242" y="695959"/>
                </a:lnTo>
                <a:lnTo>
                  <a:pt x="488926" y="678179"/>
                </a:lnTo>
                <a:lnTo>
                  <a:pt x="449900" y="655319"/>
                </a:lnTo>
                <a:lnTo>
                  <a:pt x="414828" y="626109"/>
                </a:lnTo>
                <a:lnTo>
                  <a:pt x="384377" y="591819"/>
                </a:lnTo>
                <a:lnTo>
                  <a:pt x="368140" y="566419"/>
                </a:lnTo>
                <a:close/>
              </a:path>
              <a:path w="1246504" h="751839">
                <a:moveTo>
                  <a:pt x="613753" y="302259"/>
                </a:moveTo>
                <a:lnTo>
                  <a:pt x="566049" y="302259"/>
                </a:lnTo>
                <a:lnTo>
                  <a:pt x="571315" y="313689"/>
                </a:lnTo>
                <a:lnTo>
                  <a:pt x="592801" y="350519"/>
                </a:lnTo>
                <a:lnTo>
                  <a:pt x="621999" y="382269"/>
                </a:lnTo>
                <a:lnTo>
                  <a:pt x="657524" y="405129"/>
                </a:lnTo>
                <a:lnTo>
                  <a:pt x="697993" y="419099"/>
                </a:lnTo>
                <a:lnTo>
                  <a:pt x="906638" y="464819"/>
                </a:lnTo>
                <a:lnTo>
                  <a:pt x="905104" y="476249"/>
                </a:lnTo>
                <a:lnTo>
                  <a:pt x="904506" y="487679"/>
                </a:lnTo>
                <a:lnTo>
                  <a:pt x="904697" y="494029"/>
                </a:lnTo>
                <a:lnTo>
                  <a:pt x="904773" y="496569"/>
                </a:lnTo>
                <a:lnTo>
                  <a:pt x="904850" y="499109"/>
                </a:lnTo>
                <a:lnTo>
                  <a:pt x="906136" y="509269"/>
                </a:lnTo>
                <a:lnTo>
                  <a:pt x="886960" y="552449"/>
                </a:lnTo>
                <a:lnTo>
                  <a:pt x="861821" y="591819"/>
                </a:lnTo>
                <a:lnTo>
                  <a:pt x="831386" y="626109"/>
                </a:lnTo>
                <a:lnTo>
                  <a:pt x="796321" y="655319"/>
                </a:lnTo>
                <a:lnTo>
                  <a:pt x="757293" y="678179"/>
                </a:lnTo>
                <a:lnTo>
                  <a:pt x="714966" y="695959"/>
                </a:lnTo>
                <a:lnTo>
                  <a:pt x="670007" y="706119"/>
                </a:lnTo>
                <a:lnTo>
                  <a:pt x="623083" y="709929"/>
                </a:lnTo>
                <a:lnTo>
                  <a:pt x="787466" y="709929"/>
                </a:lnTo>
                <a:lnTo>
                  <a:pt x="824867" y="687069"/>
                </a:lnTo>
                <a:lnTo>
                  <a:pt x="865406" y="652779"/>
                </a:lnTo>
                <a:lnTo>
                  <a:pt x="900077" y="612139"/>
                </a:lnTo>
                <a:lnTo>
                  <a:pt x="928187" y="566419"/>
                </a:lnTo>
                <a:lnTo>
                  <a:pt x="983443" y="566419"/>
                </a:lnTo>
                <a:lnTo>
                  <a:pt x="981977" y="565149"/>
                </a:lnTo>
                <a:lnTo>
                  <a:pt x="968537" y="549909"/>
                </a:lnTo>
                <a:lnTo>
                  <a:pt x="958056" y="532129"/>
                </a:lnTo>
                <a:lnTo>
                  <a:pt x="950810" y="511809"/>
                </a:lnTo>
                <a:lnTo>
                  <a:pt x="953359" y="502919"/>
                </a:lnTo>
                <a:lnTo>
                  <a:pt x="955682" y="494029"/>
                </a:lnTo>
                <a:lnTo>
                  <a:pt x="957778" y="485139"/>
                </a:lnTo>
                <a:lnTo>
                  <a:pt x="959641" y="477519"/>
                </a:lnTo>
                <a:lnTo>
                  <a:pt x="976873" y="477519"/>
                </a:lnTo>
                <a:lnTo>
                  <a:pt x="983286" y="473709"/>
                </a:lnTo>
                <a:lnTo>
                  <a:pt x="993847" y="433069"/>
                </a:lnTo>
                <a:lnTo>
                  <a:pt x="994043" y="430529"/>
                </a:lnTo>
                <a:lnTo>
                  <a:pt x="950954" y="430529"/>
                </a:lnTo>
                <a:lnTo>
                  <a:pt x="707236" y="377189"/>
                </a:lnTo>
                <a:lnTo>
                  <a:pt x="676428" y="365759"/>
                </a:lnTo>
                <a:lnTo>
                  <a:pt x="649380" y="349249"/>
                </a:lnTo>
                <a:lnTo>
                  <a:pt x="627146" y="325119"/>
                </a:lnTo>
                <a:lnTo>
                  <a:pt x="613753" y="302259"/>
                </a:lnTo>
                <a:close/>
              </a:path>
              <a:path w="1246504" h="751839">
                <a:moveTo>
                  <a:pt x="196498" y="347979"/>
                </a:moveTo>
                <a:lnTo>
                  <a:pt x="141002" y="358139"/>
                </a:lnTo>
                <a:lnTo>
                  <a:pt x="99432" y="383539"/>
                </a:lnTo>
                <a:lnTo>
                  <a:pt x="71771" y="419099"/>
                </a:lnTo>
                <a:lnTo>
                  <a:pt x="58497" y="463549"/>
                </a:lnTo>
                <a:lnTo>
                  <a:pt x="60092" y="516889"/>
                </a:lnTo>
                <a:lnTo>
                  <a:pt x="61179" y="535939"/>
                </a:lnTo>
                <a:lnTo>
                  <a:pt x="58914" y="554989"/>
                </a:lnTo>
                <a:lnTo>
                  <a:pt x="53391" y="572769"/>
                </a:lnTo>
                <a:lnTo>
                  <a:pt x="44705" y="589279"/>
                </a:lnTo>
                <a:lnTo>
                  <a:pt x="3022" y="655319"/>
                </a:lnTo>
                <a:lnTo>
                  <a:pt x="0" y="662939"/>
                </a:lnTo>
                <a:lnTo>
                  <a:pt x="17173" y="688339"/>
                </a:lnTo>
                <a:lnTo>
                  <a:pt x="24195" y="688339"/>
                </a:lnTo>
                <a:lnTo>
                  <a:pt x="95896" y="675639"/>
                </a:lnTo>
                <a:lnTo>
                  <a:pt x="159005" y="660399"/>
                </a:lnTo>
                <a:lnTo>
                  <a:pt x="222632" y="640079"/>
                </a:lnTo>
                <a:lnTo>
                  <a:pt x="227480" y="637539"/>
                </a:lnTo>
                <a:lnTo>
                  <a:pt x="65161" y="637539"/>
                </a:lnTo>
                <a:lnTo>
                  <a:pt x="81157" y="612139"/>
                </a:lnTo>
                <a:lnTo>
                  <a:pt x="93387" y="588009"/>
                </a:lnTo>
                <a:lnTo>
                  <a:pt x="101134" y="562609"/>
                </a:lnTo>
                <a:lnTo>
                  <a:pt x="104266" y="537209"/>
                </a:lnTo>
                <a:lnTo>
                  <a:pt x="102729" y="511809"/>
                </a:lnTo>
                <a:lnTo>
                  <a:pt x="102652" y="510539"/>
                </a:lnTo>
                <a:lnTo>
                  <a:pt x="101337" y="478789"/>
                </a:lnTo>
                <a:lnTo>
                  <a:pt x="101231" y="476249"/>
                </a:lnTo>
                <a:lnTo>
                  <a:pt x="101126" y="473709"/>
                </a:lnTo>
                <a:lnTo>
                  <a:pt x="128282" y="415289"/>
                </a:lnTo>
                <a:lnTo>
                  <a:pt x="166537" y="394969"/>
                </a:lnTo>
                <a:lnTo>
                  <a:pt x="186136" y="391159"/>
                </a:lnTo>
                <a:lnTo>
                  <a:pt x="293351" y="391159"/>
                </a:lnTo>
                <a:lnTo>
                  <a:pt x="295477" y="358139"/>
                </a:lnTo>
                <a:lnTo>
                  <a:pt x="251953" y="358139"/>
                </a:lnTo>
                <a:lnTo>
                  <a:pt x="224619" y="350519"/>
                </a:lnTo>
                <a:lnTo>
                  <a:pt x="196498" y="347979"/>
                </a:lnTo>
                <a:close/>
              </a:path>
              <a:path w="1246504" h="751839">
                <a:moveTo>
                  <a:pt x="983443" y="566419"/>
                </a:moveTo>
                <a:lnTo>
                  <a:pt x="928187" y="566419"/>
                </a:lnTo>
                <a:lnTo>
                  <a:pt x="937644" y="579119"/>
                </a:lnTo>
                <a:lnTo>
                  <a:pt x="972574" y="613409"/>
                </a:lnTo>
                <a:lnTo>
                  <a:pt x="1023497" y="640079"/>
                </a:lnTo>
                <a:lnTo>
                  <a:pt x="1087132" y="660399"/>
                </a:lnTo>
                <a:lnTo>
                  <a:pt x="1150241" y="675639"/>
                </a:lnTo>
                <a:lnTo>
                  <a:pt x="1199582" y="684529"/>
                </a:lnTo>
                <a:lnTo>
                  <a:pt x="1222920" y="688339"/>
                </a:lnTo>
                <a:lnTo>
                  <a:pt x="1224944" y="688339"/>
                </a:lnTo>
                <a:lnTo>
                  <a:pt x="1233315" y="687069"/>
                </a:lnTo>
                <a:lnTo>
                  <a:pt x="1240154" y="681989"/>
                </a:lnTo>
                <a:lnTo>
                  <a:pt x="1244765" y="675639"/>
                </a:lnTo>
                <a:lnTo>
                  <a:pt x="1246457" y="666749"/>
                </a:lnTo>
                <a:lnTo>
                  <a:pt x="1246457" y="662939"/>
                </a:lnTo>
                <a:lnTo>
                  <a:pt x="1245310" y="659129"/>
                </a:lnTo>
                <a:lnTo>
                  <a:pt x="1243161" y="655319"/>
                </a:lnTo>
                <a:lnTo>
                  <a:pt x="1231939" y="637539"/>
                </a:lnTo>
                <a:lnTo>
                  <a:pt x="1181255" y="637539"/>
                </a:lnTo>
                <a:lnTo>
                  <a:pt x="1132183" y="627379"/>
                </a:lnTo>
                <a:lnTo>
                  <a:pt x="1080716" y="614679"/>
                </a:lnTo>
                <a:lnTo>
                  <a:pt x="1033676" y="598169"/>
                </a:lnTo>
                <a:lnTo>
                  <a:pt x="998099" y="579119"/>
                </a:lnTo>
                <a:lnTo>
                  <a:pt x="983443" y="566419"/>
                </a:lnTo>
                <a:close/>
              </a:path>
              <a:path w="1246504" h="751839">
                <a:moveTo>
                  <a:pt x="340810" y="476249"/>
                </a:moveTo>
                <a:lnTo>
                  <a:pt x="286613" y="476249"/>
                </a:lnTo>
                <a:lnTo>
                  <a:pt x="288484" y="485139"/>
                </a:lnTo>
                <a:lnTo>
                  <a:pt x="290599" y="494029"/>
                </a:lnTo>
                <a:lnTo>
                  <a:pt x="292956" y="502919"/>
                </a:lnTo>
                <a:lnTo>
                  <a:pt x="295552" y="511809"/>
                </a:lnTo>
                <a:lnTo>
                  <a:pt x="288273" y="532129"/>
                </a:lnTo>
                <a:lnTo>
                  <a:pt x="264259" y="565149"/>
                </a:lnTo>
                <a:lnTo>
                  <a:pt x="212566" y="598169"/>
                </a:lnTo>
                <a:lnTo>
                  <a:pt x="165549" y="614679"/>
                </a:lnTo>
                <a:lnTo>
                  <a:pt x="114123" y="627379"/>
                </a:lnTo>
                <a:lnTo>
                  <a:pt x="65376" y="637539"/>
                </a:lnTo>
                <a:lnTo>
                  <a:pt x="227480" y="637539"/>
                </a:lnTo>
                <a:lnTo>
                  <a:pt x="273537" y="613409"/>
                </a:lnTo>
                <a:lnTo>
                  <a:pt x="308427" y="579119"/>
                </a:lnTo>
                <a:lnTo>
                  <a:pt x="317853" y="566419"/>
                </a:lnTo>
                <a:lnTo>
                  <a:pt x="368140" y="566419"/>
                </a:lnTo>
                <a:lnTo>
                  <a:pt x="359210" y="552449"/>
                </a:lnTo>
                <a:lnTo>
                  <a:pt x="339993" y="510539"/>
                </a:lnTo>
                <a:lnTo>
                  <a:pt x="341407" y="496569"/>
                </a:lnTo>
                <a:lnTo>
                  <a:pt x="341462" y="482599"/>
                </a:lnTo>
                <a:lnTo>
                  <a:pt x="340810" y="476249"/>
                </a:lnTo>
                <a:close/>
              </a:path>
              <a:path w="1246504" h="751839">
                <a:moveTo>
                  <a:pt x="1152649" y="391159"/>
                </a:moveTo>
                <a:lnTo>
                  <a:pt x="1041414" y="391159"/>
                </a:lnTo>
                <a:lnTo>
                  <a:pt x="1065610" y="392429"/>
                </a:lnTo>
                <a:lnTo>
                  <a:pt x="1089310" y="398779"/>
                </a:lnTo>
                <a:lnTo>
                  <a:pt x="1118121" y="415289"/>
                </a:lnTo>
                <a:lnTo>
                  <a:pt x="1136821" y="439419"/>
                </a:lnTo>
                <a:lnTo>
                  <a:pt x="1145374" y="471169"/>
                </a:lnTo>
                <a:lnTo>
                  <a:pt x="1143799" y="509269"/>
                </a:lnTo>
                <a:lnTo>
                  <a:pt x="1143746" y="510539"/>
                </a:lnTo>
                <a:lnTo>
                  <a:pt x="1142209" y="535939"/>
                </a:lnTo>
                <a:lnTo>
                  <a:pt x="1142132" y="537209"/>
                </a:lnTo>
                <a:lnTo>
                  <a:pt x="1145264" y="562609"/>
                </a:lnTo>
                <a:lnTo>
                  <a:pt x="1153011" y="588009"/>
                </a:lnTo>
                <a:lnTo>
                  <a:pt x="1165241" y="612139"/>
                </a:lnTo>
                <a:lnTo>
                  <a:pt x="1181255" y="637539"/>
                </a:lnTo>
                <a:lnTo>
                  <a:pt x="1231939" y="637539"/>
                </a:lnTo>
                <a:lnTo>
                  <a:pt x="1201478" y="589279"/>
                </a:lnTo>
                <a:lnTo>
                  <a:pt x="1192792" y="572769"/>
                </a:lnTo>
                <a:lnTo>
                  <a:pt x="1187269" y="554989"/>
                </a:lnTo>
                <a:lnTo>
                  <a:pt x="1185004" y="535939"/>
                </a:lnTo>
                <a:lnTo>
                  <a:pt x="1186091" y="516889"/>
                </a:lnTo>
                <a:lnTo>
                  <a:pt x="1186959" y="487679"/>
                </a:lnTo>
                <a:lnTo>
                  <a:pt x="1187035" y="485139"/>
                </a:lnTo>
                <a:lnTo>
                  <a:pt x="1187110" y="482599"/>
                </a:lnTo>
                <a:lnTo>
                  <a:pt x="1187223" y="478789"/>
                </a:lnTo>
                <a:lnTo>
                  <a:pt x="1187337" y="474979"/>
                </a:lnTo>
                <a:lnTo>
                  <a:pt x="1187450" y="471169"/>
                </a:lnTo>
                <a:lnTo>
                  <a:pt x="1187563" y="467359"/>
                </a:lnTo>
                <a:lnTo>
                  <a:pt x="1187676" y="463549"/>
                </a:lnTo>
                <a:lnTo>
                  <a:pt x="1174386" y="419099"/>
                </a:lnTo>
                <a:lnTo>
                  <a:pt x="1152649" y="391159"/>
                </a:lnTo>
                <a:close/>
              </a:path>
              <a:path w="1246504" h="751839">
                <a:moveTo>
                  <a:pt x="293351" y="391159"/>
                </a:moveTo>
                <a:lnTo>
                  <a:pt x="196137" y="391159"/>
                </a:lnTo>
                <a:lnTo>
                  <a:pt x="210524" y="392429"/>
                </a:lnTo>
                <a:lnTo>
                  <a:pt x="224567" y="394969"/>
                </a:lnTo>
                <a:lnTo>
                  <a:pt x="238075" y="400049"/>
                </a:lnTo>
                <a:lnTo>
                  <a:pt x="250860" y="406399"/>
                </a:lnTo>
                <a:lnTo>
                  <a:pt x="251342" y="419099"/>
                </a:lnTo>
                <a:lnTo>
                  <a:pt x="251390" y="420369"/>
                </a:lnTo>
                <a:lnTo>
                  <a:pt x="255625" y="461009"/>
                </a:lnTo>
                <a:lnTo>
                  <a:pt x="280272" y="478789"/>
                </a:lnTo>
                <a:lnTo>
                  <a:pt x="281777" y="477519"/>
                </a:lnTo>
                <a:lnTo>
                  <a:pt x="283246" y="477519"/>
                </a:lnTo>
                <a:lnTo>
                  <a:pt x="286613" y="476249"/>
                </a:lnTo>
                <a:lnTo>
                  <a:pt x="340810" y="476249"/>
                </a:lnTo>
                <a:lnTo>
                  <a:pt x="340159" y="469899"/>
                </a:lnTo>
                <a:lnTo>
                  <a:pt x="337503" y="455929"/>
                </a:lnTo>
                <a:lnTo>
                  <a:pt x="413103" y="426719"/>
                </a:lnTo>
                <a:lnTo>
                  <a:pt x="294620" y="426719"/>
                </a:lnTo>
                <a:lnTo>
                  <a:pt x="293413" y="406399"/>
                </a:lnTo>
                <a:lnTo>
                  <a:pt x="293351" y="391159"/>
                </a:lnTo>
                <a:close/>
              </a:path>
              <a:path w="1246504" h="751839">
                <a:moveTo>
                  <a:pt x="976873" y="477519"/>
                </a:moveTo>
                <a:lnTo>
                  <a:pt x="959641" y="477519"/>
                </a:lnTo>
                <a:lnTo>
                  <a:pt x="966233" y="478789"/>
                </a:lnTo>
                <a:lnTo>
                  <a:pt x="969332" y="478789"/>
                </a:lnTo>
                <a:lnTo>
                  <a:pt x="976873" y="477519"/>
                </a:lnTo>
                <a:close/>
              </a:path>
              <a:path w="1246504" h="751839">
                <a:moveTo>
                  <a:pt x="791750" y="43179"/>
                </a:moveTo>
                <a:lnTo>
                  <a:pt x="623082" y="43179"/>
                </a:lnTo>
                <a:lnTo>
                  <a:pt x="670826" y="46989"/>
                </a:lnTo>
                <a:lnTo>
                  <a:pt x="716428" y="57149"/>
                </a:lnTo>
                <a:lnTo>
                  <a:pt x="759419" y="74929"/>
                </a:lnTo>
                <a:lnTo>
                  <a:pt x="799326" y="97789"/>
                </a:lnTo>
                <a:lnTo>
                  <a:pt x="835678" y="125729"/>
                </a:lnTo>
                <a:lnTo>
                  <a:pt x="868005" y="158749"/>
                </a:lnTo>
                <a:lnTo>
                  <a:pt x="895835" y="195579"/>
                </a:lnTo>
                <a:lnTo>
                  <a:pt x="918697" y="237489"/>
                </a:lnTo>
                <a:lnTo>
                  <a:pt x="936119" y="281939"/>
                </a:lnTo>
                <a:lnTo>
                  <a:pt x="947632" y="330199"/>
                </a:lnTo>
                <a:lnTo>
                  <a:pt x="952763" y="380999"/>
                </a:lnTo>
                <a:lnTo>
                  <a:pt x="952674" y="398779"/>
                </a:lnTo>
                <a:lnTo>
                  <a:pt x="952551" y="406399"/>
                </a:lnTo>
                <a:lnTo>
                  <a:pt x="952406" y="410209"/>
                </a:lnTo>
                <a:lnTo>
                  <a:pt x="952308" y="412749"/>
                </a:lnTo>
                <a:lnTo>
                  <a:pt x="951904" y="419099"/>
                </a:lnTo>
                <a:lnTo>
                  <a:pt x="951823" y="420369"/>
                </a:lnTo>
                <a:lnTo>
                  <a:pt x="951743" y="421639"/>
                </a:lnTo>
                <a:lnTo>
                  <a:pt x="950954" y="430529"/>
                </a:lnTo>
                <a:lnTo>
                  <a:pt x="994043" y="430529"/>
                </a:lnTo>
                <a:lnTo>
                  <a:pt x="994728" y="421639"/>
                </a:lnTo>
                <a:lnTo>
                  <a:pt x="994826" y="420369"/>
                </a:lnTo>
                <a:lnTo>
                  <a:pt x="995359" y="406399"/>
                </a:lnTo>
                <a:lnTo>
                  <a:pt x="1017679" y="396239"/>
                </a:lnTo>
                <a:lnTo>
                  <a:pt x="1041414" y="391159"/>
                </a:lnTo>
                <a:lnTo>
                  <a:pt x="1152649" y="391159"/>
                </a:lnTo>
                <a:lnTo>
                  <a:pt x="1146720" y="383539"/>
                </a:lnTo>
                <a:lnTo>
                  <a:pt x="1105180" y="358139"/>
                </a:lnTo>
                <a:lnTo>
                  <a:pt x="993979" y="358139"/>
                </a:lnTo>
                <a:lnTo>
                  <a:pt x="986821" y="308609"/>
                </a:lnTo>
                <a:lnTo>
                  <a:pt x="974116" y="261619"/>
                </a:lnTo>
                <a:lnTo>
                  <a:pt x="956234" y="217169"/>
                </a:lnTo>
                <a:lnTo>
                  <a:pt x="933543" y="175259"/>
                </a:lnTo>
                <a:lnTo>
                  <a:pt x="906410" y="138429"/>
                </a:lnTo>
                <a:lnTo>
                  <a:pt x="875206" y="104139"/>
                </a:lnTo>
                <a:lnTo>
                  <a:pt x="840297" y="73659"/>
                </a:lnTo>
                <a:lnTo>
                  <a:pt x="802053" y="48259"/>
                </a:lnTo>
                <a:lnTo>
                  <a:pt x="791750" y="43179"/>
                </a:lnTo>
                <a:close/>
              </a:path>
              <a:path w="1246504" h="751839">
                <a:moveTo>
                  <a:pt x="571996" y="219709"/>
                </a:moveTo>
                <a:lnTo>
                  <a:pt x="553582" y="219709"/>
                </a:lnTo>
                <a:lnTo>
                  <a:pt x="545826" y="226059"/>
                </a:lnTo>
                <a:lnTo>
                  <a:pt x="517757" y="309879"/>
                </a:lnTo>
                <a:lnTo>
                  <a:pt x="510688" y="325119"/>
                </a:lnTo>
                <a:lnTo>
                  <a:pt x="500581" y="339089"/>
                </a:lnTo>
                <a:lnTo>
                  <a:pt x="487844" y="349249"/>
                </a:lnTo>
                <a:lnTo>
                  <a:pt x="472886" y="358139"/>
                </a:lnTo>
                <a:lnTo>
                  <a:pt x="294620" y="426719"/>
                </a:lnTo>
                <a:lnTo>
                  <a:pt x="413103" y="426719"/>
                </a:lnTo>
                <a:lnTo>
                  <a:pt x="488703" y="397509"/>
                </a:lnTo>
                <a:lnTo>
                  <a:pt x="531825" y="368299"/>
                </a:lnTo>
                <a:lnTo>
                  <a:pt x="558597" y="323849"/>
                </a:lnTo>
                <a:lnTo>
                  <a:pt x="565780" y="302259"/>
                </a:lnTo>
                <a:lnTo>
                  <a:pt x="613753" y="302259"/>
                </a:lnTo>
                <a:lnTo>
                  <a:pt x="610777" y="297179"/>
                </a:lnTo>
                <a:lnTo>
                  <a:pt x="579770" y="224789"/>
                </a:lnTo>
                <a:lnTo>
                  <a:pt x="571996" y="219709"/>
                </a:lnTo>
                <a:close/>
              </a:path>
              <a:path w="1246504" h="751839">
                <a:moveTo>
                  <a:pt x="623082" y="0"/>
                </a:moveTo>
                <a:lnTo>
                  <a:pt x="575318" y="3809"/>
                </a:lnTo>
                <a:lnTo>
                  <a:pt x="529362" y="12699"/>
                </a:lnTo>
                <a:lnTo>
                  <a:pt x="485590" y="27939"/>
                </a:lnTo>
                <a:lnTo>
                  <a:pt x="444378" y="48259"/>
                </a:lnTo>
                <a:lnTo>
                  <a:pt x="406102" y="74929"/>
                </a:lnTo>
                <a:lnTo>
                  <a:pt x="371138" y="104139"/>
                </a:lnTo>
                <a:lnTo>
                  <a:pt x="339862" y="138429"/>
                </a:lnTo>
                <a:lnTo>
                  <a:pt x="312649" y="176529"/>
                </a:lnTo>
                <a:lnTo>
                  <a:pt x="289876" y="218439"/>
                </a:lnTo>
                <a:lnTo>
                  <a:pt x="271918" y="262889"/>
                </a:lnTo>
                <a:lnTo>
                  <a:pt x="259152" y="309879"/>
                </a:lnTo>
                <a:lnTo>
                  <a:pt x="251953" y="358139"/>
                </a:lnTo>
                <a:lnTo>
                  <a:pt x="295477" y="358139"/>
                </a:lnTo>
                <a:lnTo>
                  <a:pt x="295967" y="350519"/>
                </a:lnTo>
                <a:lnTo>
                  <a:pt x="296049" y="349249"/>
                </a:lnTo>
                <a:lnTo>
                  <a:pt x="296131" y="347979"/>
                </a:lnTo>
                <a:lnTo>
                  <a:pt x="305006" y="300989"/>
                </a:lnTo>
                <a:lnTo>
                  <a:pt x="319171" y="257809"/>
                </a:lnTo>
                <a:lnTo>
                  <a:pt x="338313" y="217169"/>
                </a:lnTo>
                <a:lnTo>
                  <a:pt x="362035" y="180339"/>
                </a:lnTo>
                <a:lnTo>
                  <a:pt x="389942" y="146049"/>
                </a:lnTo>
                <a:lnTo>
                  <a:pt x="421637" y="116839"/>
                </a:lnTo>
                <a:lnTo>
                  <a:pt x="456725" y="91439"/>
                </a:lnTo>
                <a:lnTo>
                  <a:pt x="494809" y="71119"/>
                </a:lnTo>
                <a:lnTo>
                  <a:pt x="535494" y="55879"/>
                </a:lnTo>
                <a:lnTo>
                  <a:pt x="578384" y="46989"/>
                </a:lnTo>
                <a:lnTo>
                  <a:pt x="623082" y="43179"/>
                </a:lnTo>
                <a:lnTo>
                  <a:pt x="791750" y="43179"/>
                </a:lnTo>
                <a:lnTo>
                  <a:pt x="760840" y="27939"/>
                </a:lnTo>
                <a:lnTo>
                  <a:pt x="717029" y="12699"/>
                </a:lnTo>
                <a:lnTo>
                  <a:pt x="670987" y="3809"/>
                </a:lnTo>
                <a:lnTo>
                  <a:pt x="623082" y="0"/>
                </a:lnTo>
                <a:close/>
              </a:path>
              <a:path w="1246504" h="751839">
                <a:moveTo>
                  <a:pt x="1049553" y="347979"/>
                </a:moveTo>
                <a:lnTo>
                  <a:pt x="1021370" y="350519"/>
                </a:lnTo>
                <a:lnTo>
                  <a:pt x="993979" y="358139"/>
                </a:lnTo>
                <a:lnTo>
                  <a:pt x="1105180" y="358139"/>
                </a:lnTo>
                <a:lnTo>
                  <a:pt x="1077750" y="350519"/>
                </a:lnTo>
                <a:lnTo>
                  <a:pt x="1049553" y="347979"/>
                </a:lnTo>
                <a:close/>
              </a:path>
            </a:pathLst>
          </a:custGeom>
          <a:solidFill>
            <a:srgbClr val="566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F6E37C4-4593-42F4-B9F3-9384907793C6}"/>
              </a:ext>
            </a:extLst>
          </p:cNvPr>
          <p:cNvSpPr/>
          <p:nvPr/>
        </p:nvSpPr>
        <p:spPr>
          <a:xfrm>
            <a:off x="7654028" y="1810896"/>
            <a:ext cx="774065" cy="840105"/>
          </a:xfrm>
          <a:custGeom>
            <a:avLst/>
            <a:gdLst/>
            <a:ahLst/>
            <a:cxnLst/>
            <a:rect l="l" t="t" r="r" b="b"/>
            <a:pathLst>
              <a:path w="774065" h="840105">
                <a:moveTo>
                  <a:pt x="388068" y="87940"/>
                </a:moveTo>
                <a:lnTo>
                  <a:pt x="341367" y="90605"/>
                </a:lnTo>
                <a:lnTo>
                  <a:pt x="295848" y="98800"/>
                </a:lnTo>
                <a:lnTo>
                  <a:pt x="251954" y="112264"/>
                </a:lnTo>
                <a:lnTo>
                  <a:pt x="210124" y="130737"/>
                </a:lnTo>
                <a:lnTo>
                  <a:pt x="170800" y="153958"/>
                </a:lnTo>
                <a:lnTo>
                  <a:pt x="134424" y="181666"/>
                </a:lnTo>
                <a:lnTo>
                  <a:pt x="101437" y="213602"/>
                </a:lnTo>
                <a:lnTo>
                  <a:pt x="72280" y="249503"/>
                </a:lnTo>
                <a:lnTo>
                  <a:pt x="47395" y="289110"/>
                </a:lnTo>
                <a:lnTo>
                  <a:pt x="27222" y="332162"/>
                </a:lnTo>
                <a:lnTo>
                  <a:pt x="12205" y="378398"/>
                </a:lnTo>
                <a:lnTo>
                  <a:pt x="3324" y="424373"/>
                </a:lnTo>
                <a:lnTo>
                  <a:pt x="230" y="468510"/>
                </a:lnTo>
                <a:lnTo>
                  <a:pt x="113" y="470196"/>
                </a:lnTo>
                <a:lnTo>
                  <a:pt x="0" y="471853"/>
                </a:lnTo>
                <a:lnTo>
                  <a:pt x="2333" y="515702"/>
                </a:lnTo>
                <a:lnTo>
                  <a:pt x="2391" y="516777"/>
                </a:lnTo>
                <a:lnTo>
                  <a:pt x="2504" y="518912"/>
                </a:lnTo>
                <a:lnTo>
                  <a:pt x="10754" y="565482"/>
                </a:lnTo>
                <a:lnTo>
                  <a:pt x="31694" y="581945"/>
                </a:lnTo>
                <a:lnTo>
                  <a:pt x="53941" y="581945"/>
                </a:lnTo>
                <a:lnTo>
                  <a:pt x="68624" y="626331"/>
                </a:lnTo>
                <a:lnTo>
                  <a:pt x="88644" y="667372"/>
                </a:lnTo>
                <a:lnTo>
                  <a:pt x="113502" y="704774"/>
                </a:lnTo>
                <a:lnTo>
                  <a:pt x="142698" y="738242"/>
                </a:lnTo>
                <a:lnTo>
                  <a:pt x="175734" y="767481"/>
                </a:lnTo>
                <a:lnTo>
                  <a:pt x="212111" y="792198"/>
                </a:lnTo>
                <a:lnTo>
                  <a:pt x="251331" y="812096"/>
                </a:lnTo>
                <a:lnTo>
                  <a:pt x="292894" y="826883"/>
                </a:lnTo>
                <a:lnTo>
                  <a:pt x="336303" y="836264"/>
                </a:lnTo>
                <a:lnTo>
                  <a:pt x="381057" y="839943"/>
                </a:lnTo>
                <a:lnTo>
                  <a:pt x="426660" y="837627"/>
                </a:lnTo>
                <a:lnTo>
                  <a:pt x="472611" y="829020"/>
                </a:lnTo>
                <a:lnTo>
                  <a:pt x="517460" y="814116"/>
                </a:lnTo>
                <a:lnTo>
                  <a:pt x="552415" y="796902"/>
                </a:lnTo>
                <a:lnTo>
                  <a:pt x="386917" y="796902"/>
                </a:lnTo>
                <a:lnTo>
                  <a:pt x="339800" y="793308"/>
                </a:lnTo>
                <a:lnTo>
                  <a:pt x="294795" y="782657"/>
                </a:lnTo>
                <a:lnTo>
                  <a:pt x="252533" y="765466"/>
                </a:lnTo>
                <a:lnTo>
                  <a:pt x="213643" y="742254"/>
                </a:lnTo>
                <a:lnTo>
                  <a:pt x="178753" y="713539"/>
                </a:lnTo>
                <a:lnTo>
                  <a:pt x="148493" y="679838"/>
                </a:lnTo>
                <a:lnTo>
                  <a:pt x="123493" y="641669"/>
                </a:lnTo>
                <a:lnTo>
                  <a:pt x="104383" y="599550"/>
                </a:lnTo>
                <a:lnTo>
                  <a:pt x="91790" y="554000"/>
                </a:lnTo>
                <a:lnTo>
                  <a:pt x="99318" y="538953"/>
                </a:lnTo>
                <a:lnTo>
                  <a:pt x="49069" y="538953"/>
                </a:lnTo>
                <a:lnTo>
                  <a:pt x="43547" y="493346"/>
                </a:lnTo>
                <a:lnTo>
                  <a:pt x="43642" y="478084"/>
                </a:lnTo>
                <a:lnTo>
                  <a:pt x="43752" y="470196"/>
                </a:lnTo>
                <a:lnTo>
                  <a:pt x="43878" y="461116"/>
                </a:lnTo>
                <a:lnTo>
                  <a:pt x="50649" y="402279"/>
                </a:lnTo>
                <a:lnTo>
                  <a:pt x="62829" y="359509"/>
                </a:lnTo>
                <a:lnTo>
                  <a:pt x="80293" y="318932"/>
                </a:lnTo>
                <a:lnTo>
                  <a:pt x="102712" y="281029"/>
                </a:lnTo>
                <a:lnTo>
                  <a:pt x="129761" y="246278"/>
                </a:lnTo>
                <a:lnTo>
                  <a:pt x="161113" y="215158"/>
                </a:lnTo>
                <a:lnTo>
                  <a:pt x="196442" y="188150"/>
                </a:lnTo>
                <a:lnTo>
                  <a:pt x="235421" y="165733"/>
                </a:lnTo>
                <a:lnTo>
                  <a:pt x="277723" y="148386"/>
                </a:lnTo>
                <a:lnTo>
                  <a:pt x="323023" y="136589"/>
                </a:lnTo>
                <a:lnTo>
                  <a:pt x="370850" y="130923"/>
                </a:lnTo>
                <a:lnTo>
                  <a:pt x="386917" y="130534"/>
                </a:lnTo>
                <a:lnTo>
                  <a:pt x="586565" y="130534"/>
                </a:lnTo>
                <a:lnTo>
                  <a:pt x="598439" y="118389"/>
                </a:lnTo>
                <a:lnTo>
                  <a:pt x="538278" y="118389"/>
                </a:lnTo>
                <a:lnTo>
                  <a:pt x="536128" y="117511"/>
                </a:lnTo>
                <a:lnTo>
                  <a:pt x="534910" y="117063"/>
                </a:lnTo>
                <a:lnTo>
                  <a:pt x="528874" y="100243"/>
                </a:lnTo>
                <a:lnTo>
                  <a:pt x="483250" y="100243"/>
                </a:lnTo>
                <a:lnTo>
                  <a:pt x="435509" y="91066"/>
                </a:lnTo>
                <a:lnTo>
                  <a:pt x="388068" y="87940"/>
                </a:lnTo>
                <a:close/>
              </a:path>
              <a:path w="774065" h="840105">
                <a:moveTo>
                  <a:pt x="630406" y="326145"/>
                </a:moveTo>
                <a:lnTo>
                  <a:pt x="572401" y="326145"/>
                </a:lnTo>
                <a:lnTo>
                  <a:pt x="594663" y="349584"/>
                </a:lnTo>
                <a:lnTo>
                  <a:pt x="614731" y="374847"/>
                </a:lnTo>
                <a:lnTo>
                  <a:pt x="647831" y="430238"/>
                </a:lnTo>
                <a:lnTo>
                  <a:pt x="668466" y="488140"/>
                </a:lnTo>
                <a:lnTo>
                  <a:pt x="683083" y="547856"/>
                </a:lnTo>
                <a:lnTo>
                  <a:pt x="671246" y="594390"/>
                </a:lnTo>
                <a:lnTo>
                  <a:pt x="652616" y="637492"/>
                </a:lnTo>
                <a:lnTo>
                  <a:pt x="627846" y="676612"/>
                </a:lnTo>
                <a:lnTo>
                  <a:pt x="597590" y="711200"/>
                </a:lnTo>
                <a:lnTo>
                  <a:pt x="562503" y="740705"/>
                </a:lnTo>
                <a:lnTo>
                  <a:pt x="523238" y="764578"/>
                </a:lnTo>
                <a:lnTo>
                  <a:pt x="480449" y="782269"/>
                </a:lnTo>
                <a:lnTo>
                  <a:pt x="434451" y="793308"/>
                </a:lnTo>
                <a:lnTo>
                  <a:pt x="433729" y="793308"/>
                </a:lnTo>
                <a:lnTo>
                  <a:pt x="386917" y="796902"/>
                </a:lnTo>
                <a:lnTo>
                  <a:pt x="552415" y="796902"/>
                </a:lnTo>
                <a:lnTo>
                  <a:pt x="559269" y="793527"/>
                </a:lnTo>
                <a:lnTo>
                  <a:pt x="597586" y="767710"/>
                </a:lnTo>
                <a:lnTo>
                  <a:pt x="631965" y="737124"/>
                </a:lnTo>
                <a:lnTo>
                  <a:pt x="661956" y="702224"/>
                </a:lnTo>
                <a:lnTo>
                  <a:pt x="687109" y="663467"/>
                </a:lnTo>
                <a:lnTo>
                  <a:pt x="706977" y="621311"/>
                </a:lnTo>
                <a:lnTo>
                  <a:pt x="721089" y="576284"/>
                </a:lnTo>
                <a:lnTo>
                  <a:pt x="757886" y="576284"/>
                </a:lnTo>
                <a:lnTo>
                  <a:pt x="761647" y="571304"/>
                </a:lnTo>
                <a:lnTo>
                  <a:pt x="763044" y="565482"/>
                </a:lnTo>
                <a:lnTo>
                  <a:pt x="771038" y="519804"/>
                </a:lnTo>
                <a:lnTo>
                  <a:pt x="727291" y="519804"/>
                </a:lnTo>
                <a:lnTo>
                  <a:pt x="727219" y="519607"/>
                </a:lnTo>
                <a:lnTo>
                  <a:pt x="725500" y="515702"/>
                </a:lnTo>
                <a:lnTo>
                  <a:pt x="722670" y="512388"/>
                </a:lnTo>
                <a:lnTo>
                  <a:pt x="719069" y="510113"/>
                </a:lnTo>
                <a:lnTo>
                  <a:pt x="712632" y="485472"/>
                </a:lnTo>
                <a:lnTo>
                  <a:pt x="705225" y="461116"/>
                </a:lnTo>
                <a:lnTo>
                  <a:pt x="696854" y="437076"/>
                </a:lnTo>
                <a:lnTo>
                  <a:pt x="687525" y="413382"/>
                </a:lnTo>
                <a:lnTo>
                  <a:pt x="667170" y="376459"/>
                </a:lnTo>
                <a:lnTo>
                  <a:pt x="667078" y="376291"/>
                </a:lnTo>
                <a:lnTo>
                  <a:pt x="643203" y="341430"/>
                </a:lnTo>
                <a:lnTo>
                  <a:pt x="630406" y="326145"/>
                </a:lnTo>
                <a:close/>
              </a:path>
              <a:path w="774065" h="840105">
                <a:moveTo>
                  <a:pt x="757886" y="576284"/>
                </a:moveTo>
                <a:lnTo>
                  <a:pt x="721332" y="576284"/>
                </a:lnTo>
                <a:lnTo>
                  <a:pt x="737644" y="581604"/>
                </a:lnTo>
                <a:lnTo>
                  <a:pt x="739901" y="581945"/>
                </a:lnTo>
                <a:lnTo>
                  <a:pt x="745830" y="581945"/>
                </a:lnTo>
                <a:lnTo>
                  <a:pt x="749449" y="581013"/>
                </a:lnTo>
                <a:lnTo>
                  <a:pt x="757886" y="576284"/>
                </a:lnTo>
                <a:close/>
              </a:path>
              <a:path w="774065" h="840105">
                <a:moveTo>
                  <a:pt x="300113" y="312083"/>
                </a:moveTo>
                <a:lnTo>
                  <a:pt x="292124" y="315272"/>
                </a:lnTo>
                <a:lnTo>
                  <a:pt x="287323" y="321685"/>
                </a:lnTo>
                <a:lnTo>
                  <a:pt x="263760" y="350090"/>
                </a:lnTo>
                <a:lnTo>
                  <a:pt x="210253" y="400672"/>
                </a:lnTo>
                <a:lnTo>
                  <a:pt x="162438" y="432646"/>
                </a:lnTo>
                <a:lnTo>
                  <a:pt x="124057" y="448014"/>
                </a:lnTo>
                <a:lnTo>
                  <a:pt x="97164" y="454349"/>
                </a:lnTo>
                <a:lnTo>
                  <a:pt x="91288" y="458667"/>
                </a:lnTo>
                <a:lnTo>
                  <a:pt x="51218" y="538953"/>
                </a:lnTo>
                <a:lnTo>
                  <a:pt x="99318" y="538953"/>
                </a:lnTo>
                <a:lnTo>
                  <a:pt x="122134" y="493346"/>
                </a:lnTo>
                <a:lnTo>
                  <a:pt x="143125" y="487099"/>
                </a:lnTo>
                <a:lnTo>
                  <a:pt x="183463" y="470196"/>
                </a:lnTo>
                <a:lnTo>
                  <a:pt x="218816" y="448997"/>
                </a:lnTo>
                <a:lnTo>
                  <a:pt x="249287" y="425226"/>
                </a:lnTo>
                <a:lnTo>
                  <a:pt x="263518" y="412128"/>
                </a:lnTo>
                <a:lnTo>
                  <a:pt x="308642" y="412128"/>
                </a:lnTo>
                <a:lnTo>
                  <a:pt x="310126" y="407321"/>
                </a:lnTo>
                <a:lnTo>
                  <a:pt x="316272" y="384287"/>
                </a:lnTo>
                <a:lnTo>
                  <a:pt x="321442" y="361287"/>
                </a:lnTo>
                <a:lnTo>
                  <a:pt x="325710" y="338093"/>
                </a:lnTo>
                <a:lnTo>
                  <a:pt x="325500" y="332162"/>
                </a:lnTo>
                <a:lnTo>
                  <a:pt x="325408" y="329571"/>
                </a:lnTo>
                <a:lnTo>
                  <a:pt x="321980" y="322081"/>
                </a:lnTo>
                <a:lnTo>
                  <a:pt x="315992" y="316422"/>
                </a:lnTo>
                <a:lnTo>
                  <a:pt x="308012" y="313391"/>
                </a:lnTo>
                <a:lnTo>
                  <a:pt x="300113" y="312083"/>
                </a:lnTo>
                <a:close/>
              </a:path>
              <a:path w="774065" h="840105">
                <a:moveTo>
                  <a:pt x="586565" y="130534"/>
                </a:moveTo>
                <a:lnTo>
                  <a:pt x="386917" y="130534"/>
                </a:lnTo>
                <a:lnTo>
                  <a:pt x="433351" y="133406"/>
                </a:lnTo>
                <a:lnTo>
                  <a:pt x="477920" y="142263"/>
                </a:lnTo>
                <a:lnTo>
                  <a:pt x="520213" y="156698"/>
                </a:lnTo>
                <a:lnTo>
                  <a:pt x="559821" y="176307"/>
                </a:lnTo>
                <a:lnTo>
                  <a:pt x="596333" y="200684"/>
                </a:lnTo>
                <a:lnTo>
                  <a:pt x="629341" y="229423"/>
                </a:lnTo>
                <a:lnTo>
                  <a:pt x="658434" y="262120"/>
                </a:lnTo>
                <a:lnTo>
                  <a:pt x="683202" y="298369"/>
                </a:lnTo>
                <a:lnTo>
                  <a:pt x="703265" y="337845"/>
                </a:lnTo>
                <a:lnTo>
                  <a:pt x="718127" y="379901"/>
                </a:lnTo>
                <a:lnTo>
                  <a:pt x="727464" y="424373"/>
                </a:lnTo>
                <a:lnTo>
                  <a:pt x="730673" y="468510"/>
                </a:lnTo>
                <a:lnTo>
                  <a:pt x="730568" y="485472"/>
                </a:lnTo>
                <a:lnTo>
                  <a:pt x="730267" y="491723"/>
                </a:lnTo>
                <a:lnTo>
                  <a:pt x="730188" y="493346"/>
                </a:lnTo>
                <a:lnTo>
                  <a:pt x="730097" y="495252"/>
                </a:lnTo>
                <a:lnTo>
                  <a:pt x="729067" y="507450"/>
                </a:lnTo>
                <a:lnTo>
                  <a:pt x="727680" y="518912"/>
                </a:lnTo>
                <a:lnTo>
                  <a:pt x="727596" y="519607"/>
                </a:lnTo>
                <a:lnTo>
                  <a:pt x="727506" y="519804"/>
                </a:lnTo>
                <a:lnTo>
                  <a:pt x="771038" y="519804"/>
                </a:lnTo>
                <a:lnTo>
                  <a:pt x="771388" y="517802"/>
                </a:lnTo>
                <a:lnTo>
                  <a:pt x="771445" y="517474"/>
                </a:lnTo>
                <a:lnTo>
                  <a:pt x="771571" y="516107"/>
                </a:lnTo>
                <a:lnTo>
                  <a:pt x="773639" y="471853"/>
                </a:lnTo>
                <a:lnTo>
                  <a:pt x="773717" y="470196"/>
                </a:lnTo>
                <a:lnTo>
                  <a:pt x="770025" y="420569"/>
                </a:lnTo>
                <a:lnTo>
                  <a:pt x="760399" y="373708"/>
                </a:lnTo>
                <a:lnTo>
                  <a:pt x="745101" y="328467"/>
                </a:lnTo>
                <a:lnTo>
                  <a:pt x="724311" y="285384"/>
                </a:lnTo>
                <a:lnTo>
                  <a:pt x="698212" y="244995"/>
                </a:lnTo>
                <a:lnTo>
                  <a:pt x="666986" y="207840"/>
                </a:lnTo>
                <a:lnTo>
                  <a:pt x="630814" y="174457"/>
                </a:lnTo>
                <a:lnTo>
                  <a:pt x="698147" y="162115"/>
                </a:lnTo>
                <a:lnTo>
                  <a:pt x="706037" y="158844"/>
                </a:lnTo>
                <a:lnTo>
                  <a:pt x="711855" y="153008"/>
                </a:lnTo>
                <a:lnTo>
                  <a:pt x="715059" y="145416"/>
                </a:lnTo>
                <a:lnTo>
                  <a:pt x="715092" y="139974"/>
                </a:lnTo>
                <a:lnTo>
                  <a:pt x="580480" y="139974"/>
                </a:lnTo>
                <a:lnTo>
                  <a:pt x="578509" y="138774"/>
                </a:lnTo>
                <a:lnTo>
                  <a:pt x="586565" y="130534"/>
                </a:lnTo>
                <a:close/>
              </a:path>
              <a:path w="774065" h="840105">
                <a:moveTo>
                  <a:pt x="308642" y="412128"/>
                </a:moveTo>
                <a:lnTo>
                  <a:pt x="263891" y="412128"/>
                </a:lnTo>
                <a:lnTo>
                  <a:pt x="263858" y="412325"/>
                </a:lnTo>
                <a:lnTo>
                  <a:pt x="262998" y="414690"/>
                </a:lnTo>
                <a:lnTo>
                  <a:pt x="244315" y="451201"/>
                </a:lnTo>
                <a:lnTo>
                  <a:pt x="219506" y="478084"/>
                </a:lnTo>
                <a:lnTo>
                  <a:pt x="213459" y="484112"/>
                </a:lnTo>
                <a:lnTo>
                  <a:pt x="210304" y="491723"/>
                </a:lnTo>
                <a:lnTo>
                  <a:pt x="210232" y="499962"/>
                </a:lnTo>
                <a:lnTo>
                  <a:pt x="213434" y="507874"/>
                </a:lnTo>
                <a:lnTo>
                  <a:pt x="218003" y="512850"/>
                </a:lnTo>
                <a:lnTo>
                  <a:pt x="223745" y="516107"/>
                </a:lnTo>
                <a:lnTo>
                  <a:pt x="230203" y="517474"/>
                </a:lnTo>
                <a:lnTo>
                  <a:pt x="236917" y="516777"/>
                </a:lnTo>
                <a:lnTo>
                  <a:pt x="292805" y="499614"/>
                </a:lnTo>
                <a:lnTo>
                  <a:pt x="345086" y="480326"/>
                </a:lnTo>
                <a:lnTo>
                  <a:pt x="402393" y="454634"/>
                </a:lnTo>
                <a:lnTo>
                  <a:pt x="403769" y="453830"/>
                </a:lnTo>
                <a:lnTo>
                  <a:pt x="292482" y="453830"/>
                </a:lnTo>
                <a:lnTo>
                  <a:pt x="292500" y="453561"/>
                </a:lnTo>
                <a:lnTo>
                  <a:pt x="308581" y="412325"/>
                </a:lnTo>
                <a:lnTo>
                  <a:pt x="308642" y="412128"/>
                </a:lnTo>
                <a:close/>
              </a:path>
              <a:path w="774065" h="840105">
                <a:moveTo>
                  <a:pt x="575984" y="273606"/>
                </a:moveTo>
                <a:lnTo>
                  <a:pt x="564591" y="274394"/>
                </a:lnTo>
                <a:lnTo>
                  <a:pt x="559271" y="277010"/>
                </a:lnTo>
                <a:lnTo>
                  <a:pt x="555510" y="281309"/>
                </a:lnTo>
                <a:lnTo>
                  <a:pt x="526829" y="310399"/>
                </a:lnTo>
                <a:lnTo>
                  <a:pt x="496611" y="337845"/>
                </a:lnTo>
                <a:lnTo>
                  <a:pt x="464926" y="363588"/>
                </a:lnTo>
                <a:lnTo>
                  <a:pt x="431842" y="387569"/>
                </a:lnTo>
                <a:lnTo>
                  <a:pt x="398645" y="407321"/>
                </a:lnTo>
                <a:lnTo>
                  <a:pt x="364329" y="424979"/>
                </a:lnTo>
                <a:lnTo>
                  <a:pt x="328993" y="440497"/>
                </a:lnTo>
                <a:lnTo>
                  <a:pt x="292733" y="453830"/>
                </a:lnTo>
                <a:lnTo>
                  <a:pt x="403769" y="453830"/>
                </a:lnTo>
                <a:lnTo>
                  <a:pt x="456328" y="423091"/>
                </a:lnTo>
                <a:lnTo>
                  <a:pt x="516588" y="377278"/>
                </a:lnTo>
                <a:lnTo>
                  <a:pt x="572401" y="326145"/>
                </a:lnTo>
                <a:lnTo>
                  <a:pt x="630406" y="326145"/>
                </a:lnTo>
                <a:lnTo>
                  <a:pt x="616080" y="309034"/>
                </a:lnTo>
                <a:lnTo>
                  <a:pt x="585889" y="279338"/>
                </a:lnTo>
                <a:lnTo>
                  <a:pt x="581608" y="275523"/>
                </a:lnTo>
                <a:lnTo>
                  <a:pt x="575984" y="273606"/>
                </a:lnTo>
                <a:close/>
              </a:path>
              <a:path w="774065" h="840105">
                <a:moveTo>
                  <a:pt x="690391" y="119840"/>
                </a:moveTo>
                <a:lnTo>
                  <a:pt x="580480" y="139974"/>
                </a:lnTo>
                <a:lnTo>
                  <a:pt x="715092" y="139974"/>
                </a:lnTo>
                <a:lnTo>
                  <a:pt x="690391" y="119840"/>
                </a:lnTo>
                <a:close/>
              </a:path>
              <a:path w="774065" h="840105">
                <a:moveTo>
                  <a:pt x="592725" y="71730"/>
                </a:moveTo>
                <a:lnTo>
                  <a:pt x="584645" y="73391"/>
                </a:lnTo>
                <a:lnTo>
                  <a:pt x="577578" y="78192"/>
                </a:lnTo>
                <a:lnTo>
                  <a:pt x="538278" y="118389"/>
                </a:lnTo>
                <a:lnTo>
                  <a:pt x="598439" y="118389"/>
                </a:lnTo>
                <a:lnTo>
                  <a:pt x="608316" y="108286"/>
                </a:lnTo>
                <a:lnTo>
                  <a:pt x="612966" y="101120"/>
                </a:lnTo>
                <a:lnTo>
                  <a:pt x="614455" y="93011"/>
                </a:lnTo>
                <a:lnTo>
                  <a:pt x="612794" y="84935"/>
                </a:lnTo>
                <a:lnTo>
                  <a:pt x="607993" y="77869"/>
                </a:lnTo>
                <a:lnTo>
                  <a:pt x="600835" y="73219"/>
                </a:lnTo>
                <a:lnTo>
                  <a:pt x="592725" y="71730"/>
                </a:lnTo>
                <a:close/>
              </a:path>
              <a:path w="774065" h="840105">
                <a:moveTo>
                  <a:pt x="479772" y="0"/>
                </a:moveTo>
                <a:lnTo>
                  <a:pt x="471285" y="915"/>
                </a:lnTo>
                <a:lnTo>
                  <a:pt x="463813" y="5038"/>
                </a:lnTo>
                <a:lnTo>
                  <a:pt x="458681" y="11466"/>
                </a:lnTo>
                <a:lnTo>
                  <a:pt x="456340" y="19344"/>
                </a:lnTo>
                <a:lnTo>
                  <a:pt x="457241" y="27820"/>
                </a:lnTo>
                <a:lnTo>
                  <a:pt x="457421" y="28393"/>
                </a:lnTo>
                <a:lnTo>
                  <a:pt x="457850" y="29504"/>
                </a:lnTo>
                <a:lnTo>
                  <a:pt x="483250" y="100243"/>
                </a:lnTo>
                <a:lnTo>
                  <a:pt x="528874" y="100243"/>
                </a:lnTo>
                <a:lnTo>
                  <a:pt x="498243" y="14887"/>
                </a:lnTo>
                <a:lnTo>
                  <a:pt x="494119" y="7439"/>
                </a:lnTo>
                <a:lnTo>
                  <a:pt x="487673" y="2325"/>
                </a:lnTo>
                <a:lnTo>
                  <a:pt x="47977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F7EE9BF-33EA-46ED-949B-FFBCE21560DF}"/>
              </a:ext>
            </a:extLst>
          </p:cNvPr>
          <p:cNvSpPr/>
          <p:nvPr/>
        </p:nvSpPr>
        <p:spPr>
          <a:xfrm>
            <a:off x="6451557" y="3426071"/>
            <a:ext cx="1118235" cy="592455"/>
          </a:xfrm>
          <a:custGeom>
            <a:avLst/>
            <a:gdLst/>
            <a:ahLst/>
            <a:cxnLst/>
            <a:rect l="l" t="t" r="r" b="b"/>
            <a:pathLst>
              <a:path w="1118234" h="592455">
                <a:moveTo>
                  <a:pt x="451860" y="0"/>
                </a:moveTo>
                <a:lnTo>
                  <a:pt x="447630" y="0"/>
                </a:lnTo>
                <a:lnTo>
                  <a:pt x="399660" y="10448"/>
                </a:lnTo>
                <a:lnTo>
                  <a:pt x="352327" y="23650"/>
                </a:lnTo>
                <a:lnTo>
                  <a:pt x="305905" y="39521"/>
                </a:lnTo>
                <a:lnTo>
                  <a:pt x="260506" y="58011"/>
                </a:lnTo>
                <a:lnTo>
                  <a:pt x="216240" y="79070"/>
                </a:lnTo>
                <a:lnTo>
                  <a:pt x="173219" y="102649"/>
                </a:lnTo>
                <a:lnTo>
                  <a:pt x="131400" y="128808"/>
                </a:lnTo>
                <a:lnTo>
                  <a:pt x="91353" y="157169"/>
                </a:lnTo>
                <a:lnTo>
                  <a:pt x="52606" y="194996"/>
                </a:lnTo>
                <a:lnTo>
                  <a:pt x="23848" y="240053"/>
                </a:lnTo>
                <a:lnTo>
                  <a:pt x="6003" y="290431"/>
                </a:lnTo>
                <a:lnTo>
                  <a:pt x="0" y="344218"/>
                </a:lnTo>
                <a:lnTo>
                  <a:pt x="0" y="591831"/>
                </a:lnTo>
                <a:lnTo>
                  <a:pt x="42990" y="591831"/>
                </a:lnTo>
                <a:lnTo>
                  <a:pt x="42990" y="344218"/>
                </a:lnTo>
                <a:lnTo>
                  <a:pt x="47807" y="300315"/>
                </a:lnTo>
                <a:lnTo>
                  <a:pt x="62290" y="259175"/>
                </a:lnTo>
                <a:lnTo>
                  <a:pt x="85681" y="222362"/>
                </a:lnTo>
                <a:lnTo>
                  <a:pt x="117219" y="191437"/>
                </a:lnTo>
                <a:lnTo>
                  <a:pt x="157864" y="162873"/>
                </a:lnTo>
                <a:lnTo>
                  <a:pt x="200099" y="136850"/>
                </a:lnTo>
                <a:lnTo>
                  <a:pt x="243807" y="113431"/>
                </a:lnTo>
                <a:lnTo>
                  <a:pt x="288868" y="92675"/>
                </a:lnTo>
                <a:lnTo>
                  <a:pt x="335161" y="74643"/>
                </a:lnTo>
                <a:lnTo>
                  <a:pt x="378992" y="74643"/>
                </a:lnTo>
                <a:lnTo>
                  <a:pt x="381898" y="60116"/>
                </a:lnTo>
                <a:lnTo>
                  <a:pt x="421416" y="49159"/>
                </a:lnTo>
                <a:lnTo>
                  <a:pt x="434504" y="46269"/>
                </a:lnTo>
                <a:lnTo>
                  <a:pt x="481013" y="46269"/>
                </a:lnTo>
                <a:lnTo>
                  <a:pt x="473002" y="19346"/>
                </a:lnTo>
                <a:lnTo>
                  <a:pt x="470374" y="10820"/>
                </a:lnTo>
                <a:lnTo>
                  <a:pt x="465103" y="4489"/>
                </a:lnTo>
                <a:lnTo>
                  <a:pt x="457837" y="593"/>
                </a:lnTo>
                <a:lnTo>
                  <a:pt x="451860" y="0"/>
                </a:lnTo>
                <a:close/>
              </a:path>
              <a:path w="1118234" h="592455">
                <a:moveTo>
                  <a:pt x="580366" y="155145"/>
                </a:moveTo>
                <a:lnTo>
                  <a:pt x="537376" y="155145"/>
                </a:lnTo>
                <a:lnTo>
                  <a:pt x="537376" y="591831"/>
                </a:lnTo>
                <a:lnTo>
                  <a:pt x="580366" y="591831"/>
                </a:lnTo>
                <a:lnTo>
                  <a:pt x="580366" y="155145"/>
                </a:lnTo>
                <a:close/>
              </a:path>
              <a:path w="1118234" h="592455">
                <a:moveTo>
                  <a:pt x="893032" y="75360"/>
                </a:moveTo>
                <a:lnTo>
                  <a:pt x="782741" y="75360"/>
                </a:lnTo>
                <a:lnTo>
                  <a:pt x="829041" y="93358"/>
                </a:lnTo>
                <a:lnTo>
                  <a:pt x="873963" y="113970"/>
                </a:lnTo>
                <a:lnTo>
                  <a:pt x="917642" y="137247"/>
                </a:lnTo>
                <a:lnTo>
                  <a:pt x="959878" y="163090"/>
                </a:lnTo>
                <a:lnTo>
                  <a:pt x="1000558" y="191437"/>
                </a:lnTo>
                <a:lnTo>
                  <a:pt x="1032093" y="222362"/>
                </a:lnTo>
                <a:lnTo>
                  <a:pt x="1055475" y="259175"/>
                </a:lnTo>
                <a:lnTo>
                  <a:pt x="1069947" y="300315"/>
                </a:lnTo>
                <a:lnTo>
                  <a:pt x="1074752" y="344218"/>
                </a:lnTo>
                <a:lnTo>
                  <a:pt x="1074752" y="591831"/>
                </a:lnTo>
                <a:lnTo>
                  <a:pt x="1117742" y="591831"/>
                </a:lnTo>
                <a:lnTo>
                  <a:pt x="1117742" y="344218"/>
                </a:lnTo>
                <a:lnTo>
                  <a:pt x="1111767" y="290431"/>
                </a:lnTo>
                <a:lnTo>
                  <a:pt x="1093954" y="240053"/>
                </a:lnTo>
                <a:lnTo>
                  <a:pt x="1065232" y="194996"/>
                </a:lnTo>
                <a:lnTo>
                  <a:pt x="1026531" y="157169"/>
                </a:lnTo>
                <a:lnTo>
                  <a:pt x="986216" y="128808"/>
                </a:lnTo>
                <a:lnTo>
                  <a:pt x="944460" y="102841"/>
                </a:lnTo>
                <a:lnTo>
                  <a:pt x="901371" y="79318"/>
                </a:lnTo>
                <a:lnTo>
                  <a:pt x="893032" y="75360"/>
                </a:lnTo>
                <a:close/>
              </a:path>
              <a:path w="1118234" h="592455">
                <a:moveTo>
                  <a:pt x="378992" y="74643"/>
                </a:moveTo>
                <a:lnTo>
                  <a:pt x="335161" y="74643"/>
                </a:lnTo>
                <a:lnTo>
                  <a:pt x="301360" y="243600"/>
                </a:lnTo>
                <a:lnTo>
                  <a:pt x="323177" y="269879"/>
                </a:lnTo>
                <a:lnTo>
                  <a:pt x="328300" y="269108"/>
                </a:lnTo>
                <a:lnTo>
                  <a:pt x="442422" y="206902"/>
                </a:lnTo>
                <a:lnTo>
                  <a:pt x="352712" y="206902"/>
                </a:lnTo>
                <a:lnTo>
                  <a:pt x="352590" y="206627"/>
                </a:lnTo>
                <a:lnTo>
                  <a:pt x="378849" y="75360"/>
                </a:lnTo>
                <a:lnTo>
                  <a:pt x="378898" y="75114"/>
                </a:lnTo>
                <a:lnTo>
                  <a:pt x="378992" y="74643"/>
                </a:lnTo>
                <a:close/>
              </a:path>
              <a:path w="1118234" h="592455">
                <a:moveTo>
                  <a:pt x="670106" y="155145"/>
                </a:moveTo>
                <a:lnTo>
                  <a:pt x="580366" y="155145"/>
                </a:lnTo>
                <a:lnTo>
                  <a:pt x="788187" y="268481"/>
                </a:lnTo>
                <a:lnTo>
                  <a:pt x="791734" y="269395"/>
                </a:lnTo>
                <a:lnTo>
                  <a:pt x="795316" y="269395"/>
                </a:lnTo>
                <a:lnTo>
                  <a:pt x="803688" y="267706"/>
                </a:lnTo>
                <a:lnTo>
                  <a:pt x="810526" y="263101"/>
                </a:lnTo>
                <a:lnTo>
                  <a:pt x="815138" y="256268"/>
                </a:lnTo>
                <a:lnTo>
                  <a:pt x="816829" y="247899"/>
                </a:lnTo>
                <a:lnTo>
                  <a:pt x="816829" y="246466"/>
                </a:lnTo>
                <a:lnTo>
                  <a:pt x="816686" y="245015"/>
                </a:lnTo>
                <a:lnTo>
                  <a:pt x="816381" y="243600"/>
                </a:lnTo>
                <a:lnTo>
                  <a:pt x="809043" y="206902"/>
                </a:lnTo>
                <a:lnTo>
                  <a:pt x="764856" y="206902"/>
                </a:lnTo>
                <a:lnTo>
                  <a:pt x="670106" y="155145"/>
                </a:lnTo>
                <a:close/>
              </a:path>
              <a:path w="1118234" h="592455">
                <a:moveTo>
                  <a:pt x="481013" y="46269"/>
                </a:moveTo>
                <a:lnTo>
                  <a:pt x="434504" y="46269"/>
                </a:lnTo>
                <a:lnTo>
                  <a:pt x="444712" y="70999"/>
                </a:lnTo>
                <a:lnTo>
                  <a:pt x="459514" y="92964"/>
                </a:lnTo>
                <a:lnTo>
                  <a:pt x="478394" y="111537"/>
                </a:lnTo>
                <a:lnTo>
                  <a:pt x="500834" y="126090"/>
                </a:lnTo>
                <a:lnTo>
                  <a:pt x="352686" y="206902"/>
                </a:lnTo>
                <a:lnTo>
                  <a:pt x="442422" y="206902"/>
                </a:lnTo>
                <a:lnTo>
                  <a:pt x="537376" y="155145"/>
                </a:lnTo>
                <a:lnTo>
                  <a:pt x="670106" y="155145"/>
                </a:lnTo>
                <a:lnTo>
                  <a:pt x="617409" y="126359"/>
                </a:lnTo>
                <a:lnTo>
                  <a:pt x="639894" y="111931"/>
                </a:lnTo>
                <a:lnTo>
                  <a:pt x="654578" y="97429"/>
                </a:lnTo>
                <a:lnTo>
                  <a:pt x="558871" y="97429"/>
                </a:lnTo>
                <a:lnTo>
                  <a:pt x="527368" y="91122"/>
                </a:lnTo>
                <a:lnTo>
                  <a:pt x="501170" y="74643"/>
                </a:lnTo>
                <a:lnTo>
                  <a:pt x="498529" y="71313"/>
                </a:lnTo>
                <a:lnTo>
                  <a:pt x="482055" y="49771"/>
                </a:lnTo>
                <a:lnTo>
                  <a:pt x="481072" y="46466"/>
                </a:lnTo>
                <a:lnTo>
                  <a:pt x="481013" y="46269"/>
                </a:lnTo>
                <a:close/>
              </a:path>
              <a:path w="1118234" h="592455">
                <a:moveTo>
                  <a:pt x="828027" y="46466"/>
                </a:moveTo>
                <a:lnTo>
                  <a:pt x="683076" y="46466"/>
                </a:lnTo>
                <a:lnTo>
                  <a:pt x="696216" y="49476"/>
                </a:lnTo>
                <a:lnTo>
                  <a:pt x="709401" y="52807"/>
                </a:lnTo>
                <a:lnTo>
                  <a:pt x="722616" y="56381"/>
                </a:lnTo>
                <a:lnTo>
                  <a:pt x="735846" y="60116"/>
                </a:lnTo>
                <a:lnTo>
                  <a:pt x="765235" y="206627"/>
                </a:lnTo>
                <a:lnTo>
                  <a:pt x="765272" y="206902"/>
                </a:lnTo>
                <a:lnTo>
                  <a:pt x="809043" y="206902"/>
                </a:lnTo>
                <a:lnTo>
                  <a:pt x="782741" y="75360"/>
                </a:lnTo>
                <a:lnTo>
                  <a:pt x="893032" y="75360"/>
                </a:lnTo>
                <a:lnTo>
                  <a:pt x="857056" y="58284"/>
                </a:lnTo>
                <a:lnTo>
                  <a:pt x="828027" y="46466"/>
                </a:lnTo>
                <a:close/>
              </a:path>
              <a:path w="1118234" h="592455">
                <a:moveTo>
                  <a:pt x="669713" y="0"/>
                </a:moveTo>
                <a:lnTo>
                  <a:pt x="644457" y="19346"/>
                </a:lnTo>
                <a:lnTo>
                  <a:pt x="635729" y="50293"/>
                </a:lnTo>
                <a:lnTo>
                  <a:pt x="616925" y="75114"/>
                </a:lnTo>
                <a:lnTo>
                  <a:pt x="590491" y="91571"/>
                </a:lnTo>
                <a:lnTo>
                  <a:pt x="558871" y="97429"/>
                </a:lnTo>
                <a:lnTo>
                  <a:pt x="654578" y="97429"/>
                </a:lnTo>
                <a:lnTo>
                  <a:pt x="658699" y="93358"/>
                </a:lnTo>
                <a:lnTo>
                  <a:pt x="673277" y="71313"/>
                </a:lnTo>
                <a:lnTo>
                  <a:pt x="683076" y="46466"/>
                </a:lnTo>
                <a:lnTo>
                  <a:pt x="828027" y="46466"/>
                </a:lnTo>
                <a:lnTo>
                  <a:pt x="811625" y="39788"/>
                </a:lnTo>
                <a:lnTo>
                  <a:pt x="765185" y="23877"/>
                </a:lnTo>
                <a:lnTo>
                  <a:pt x="717845" y="10598"/>
                </a:lnTo>
                <a:lnTo>
                  <a:pt x="669713" y="0"/>
                </a:lnTo>
                <a:close/>
              </a:path>
            </a:pathLst>
          </a:custGeom>
          <a:solidFill>
            <a:srgbClr val="566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E2C12C1-52FB-4BA2-BFBE-BFC20896EF62}"/>
              </a:ext>
            </a:extLst>
          </p:cNvPr>
          <p:cNvSpPr/>
          <p:nvPr/>
        </p:nvSpPr>
        <p:spPr>
          <a:xfrm>
            <a:off x="7481942" y="2651001"/>
            <a:ext cx="1118235" cy="592455"/>
          </a:xfrm>
          <a:custGeom>
            <a:avLst/>
            <a:gdLst/>
            <a:ahLst/>
            <a:cxnLst/>
            <a:rect l="l" t="t" r="r" b="b"/>
            <a:pathLst>
              <a:path w="1118234" h="592455">
                <a:moveTo>
                  <a:pt x="451860" y="0"/>
                </a:moveTo>
                <a:lnTo>
                  <a:pt x="447630" y="0"/>
                </a:lnTo>
                <a:lnTo>
                  <a:pt x="399660" y="10448"/>
                </a:lnTo>
                <a:lnTo>
                  <a:pt x="352327" y="23650"/>
                </a:lnTo>
                <a:lnTo>
                  <a:pt x="305905" y="39521"/>
                </a:lnTo>
                <a:lnTo>
                  <a:pt x="260506" y="58011"/>
                </a:lnTo>
                <a:lnTo>
                  <a:pt x="216240" y="79070"/>
                </a:lnTo>
                <a:lnTo>
                  <a:pt x="173219" y="102649"/>
                </a:lnTo>
                <a:lnTo>
                  <a:pt x="131400" y="128808"/>
                </a:lnTo>
                <a:lnTo>
                  <a:pt x="91353" y="157169"/>
                </a:lnTo>
                <a:lnTo>
                  <a:pt x="52606" y="194996"/>
                </a:lnTo>
                <a:lnTo>
                  <a:pt x="23847" y="240053"/>
                </a:lnTo>
                <a:lnTo>
                  <a:pt x="6003" y="290431"/>
                </a:lnTo>
                <a:lnTo>
                  <a:pt x="0" y="344218"/>
                </a:lnTo>
                <a:lnTo>
                  <a:pt x="0" y="591831"/>
                </a:lnTo>
                <a:lnTo>
                  <a:pt x="42990" y="591831"/>
                </a:lnTo>
                <a:lnTo>
                  <a:pt x="42990" y="344218"/>
                </a:lnTo>
                <a:lnTo>
                  <a:pt x="47807" y="300315"/>
                </a:lnTo>
                <a:lnTo>
                  <a:pt x="62290" y="259175"/>
                </a:lnTo>
                <a:lnTo>
                  <a:pt x="85681" y="222362"/>
                </a:lnTo>
                <a:lnTo>
                  <a:pt x="117219" y="191437"/>
                </a:lnTo>
                <a:lnTo>
                  <a:pt x="157863" y="162873"/>
                </a:lnTo>
                <a:lnTo>
                  <a:pt x="200099" y="136850"/>
                </a:lnTo>
                <a:lnTo>
                  <a:pt x="243807" y="113431"/>
                </a:lnTo>
                <a:lnTo>
                  <a:pt x="288868" y="92675"/>
                </a:lnTo>
                <a:lnTo>
                  <a:pt x="335161" y="74643"/>
                </a:lnTo>
                <a:lnTo>
                  <a:pt x="378992" y="74643"/>
                </a:lnTo>
                <a:lnTo>
                  <a:pt x="381898" y="60116"/>
                </a:lnTo>
                <a:lnTo>
                  <a:pt x="421416" y="49159"/>
                </a:lnTo>
                <a:lnTo>
                  <a:pt x="434504" y="46269"/>
                </a:lnTo>
                <a:lnTo>
                  <a:pt x="481013" y="46269"/>
                </a:lnTo>
                <a:lnTo>
                  <a:pt x="473002" y="19346"/>
                </a:lnTo>
                <a:lnTo>
                  <a:pt x="470374" y="10820"/>
                </a:lnTo>
                <a:lnTo>
                  <a:pt x="465103" y="4489"/>
                </a:lnTo>
                <a:lnTo>
                  <a:pt x="457837" y="593"/>
                </a:lnTo>
                <a:lnTo>
                  <a:pt x="451860" y="0"/>
                </a:lnTo>
                <a:close/>
              </a:path>
              <a:path w="1118234" h="592455">
                <a:moveTo>
                  <a:pt x="580366" y="155145"/>
                </a:moveTo>
                <a:lnTo>
                  <a:pt x="537375" y="155145"/>
                </a:lnTo>
                <a:lnTo>
                  <a:pt x="537376" y="591831"/>
                </a:lnTo>
                <a:lnTo>
                  <a:pt x="580366" y="591831"/>
                </a:lnTo>
                <a:lnTo>
                  <a:pt x="580366" y="155145"/>
                </a:lnTo>
                <a:close/>
              </a:path>
              <a:path w="1118234" h="592455">
                <a:moveTo>
                  <a:pt x="893032" y="75360"/>
                </a:moveTo>
                <a:lnTo>
                  <a:pt x="782741" y="75360"/>
                </a:lnTo>
                <a:lnTo>
                  <a:pt x="829041" y="93358"/>
                </a:lnTo>
                <a:lnTo>
                  <a:pt x="873963" y="113970"/>
                </a:lnTo>
                <a:lnTo>
                  <a:pt x="917642" y="137247"/>
                </a:lnTo>
                <a:lnTo>
                  <a:pt x="959878" y="163090"/>
                </a:lnTo>
                <a:lnTo>
                  <a:pt x="1000558" y="191437"/>
                </a:lnTo>
                <a:lnTo>
                  <a:pt x="1032093" y="222362"/>
                </a:lnTo>
                <a:lnTo>
                  <a:pt x="1055475" y="259175"/>
                </a:lnTo>
                <a:lnTo>
                  <a:pt x="1069947" y="300315"/>
                </a:lnTo>
                <a:lnTo>
                  <a:pt x="1074752" y="344218"/>
                </a:lnTo>
                <a:lnTo>
                  <a:pt x="1074752" y="591831"/>
                </a:lnTo>
                <a:lnTo>
                  <a:pt x="1117742" y="591831"/>
                </a:lnTo>
                <a:lnTo>
                  <a:pt x="1117742" y="344218"/>
                </a:lnTo>
                <a:lnTo>
                  <a:pt x="1111767" y="290431"/>
                </a:lnTo>
                <a:lnTo>
                  <a:pt x="1093954" y="240053"/>
                </a:lnTo>
                <a:lnTo>
                  <a:pt x="1065232" y="194996"/>
                </a:lnTo>
                <a:lnTo>
                  <a:pt x="1026531" y="157169"/>
                </a:lnTo>
                <a:lnTo>
                  <a:pt x="986216" y="128808"/>
                </a:lnTo>
                <a:lnTo>
                  <a:pt x="944460" y="102841"/>
                </a:lnTo>
                <a:lnTo>
                  <a:pt x="901371" y="79318"/>
                </a:lnTo>
                <a:lnTo>
                  <a:pt x="893032" y="75360"/>
                </a:lnTo>
                <a:close/>
              </a:path>
              <a:path w="1118234" h="592455">
                <a:moveTo>
                  <a:pt x="378992" y="74643"/>
                </a:moveTo>
                <a:lnTo>
                  <a:pt x="335161" y="74643"/>
                </a:lnTo>
                <a:lnTo>
                  <a:pt x="301360" y="243600"/>
                </a:lnTo>
                <a:lnTo>
                  <a:pt x="323177" y="269879"/>
                </a:lnTo>
                <a:lnTo>
                  <a:pt x="328300" y="269108"/>
                </a:lnTo>
                <a:lnTo>
                  <a:pt x="442422" y="206902"/>
                </a:lnTo>
                <a:lnTo>
                  <a:pt x="352712" y="206902"/>
                </a:lnTo>
                <a:lnTo>
                  <a:pt x="352590" y="206627"/>
                </a:lnTo>
                <a:lnTo>
                  <a:pt x="378849" y="75360"/>
                </a:lnTo>
                <a:lnTo>
                  <a:pt x="378898" y="75114"/>
                </a:lnTo>
                <a:lnTo>
                  <a:pt x="378992" y="74643"/>
                </a:lnTo>
                <a:close/>
              </a:path>
              <a:path w="1118234" h="592455">
                <a:moveTo>
                  <a:pt x="670106" y="155145"/>
                </a:moveTo>
                <a:lnTo>
                  <a:pt x="580366" y="155145"/>
                </a:lnTo>
                <a:lnTo>
                  <a:pt x="788187" y="268481"/>
                </a:lnTo>
                <a:lnTo>
                  <a:pt x="791734" y="269395"/>
                </a:lnTo>
                <a:lnTo>
                  <a:pt x="795316" y="269395"/>
                </a:lnTo>
                <a:lnTo>
                  <a:pt x="803688" y="267706"/>
                </a:lnTo>
                <a:lnTo>
                  <a:pt x="810526" y="263101"/>
                </a:lnTo>
                <a:lnTo>
                  <a:pt x="815138" y="256268"/>
                </a:lnTo>
                <a:lnTo>
                  <a:pt x="816829" y="247899"/>
                </a:lnTo>
                <a:lnTo>
                  <a:pt x="816829" y="246466"/>
                </a:lnTo>
                <a:lnTo>
                  <a:pt x="816686" y="245015"/>
                </a:lnTo>
                <a:lnTo>
                  <a:pt x="816381" y="243600"/>
                </a:lnTo>
                <a:lnTo>
                  <a:pt x="809043" y="206902"/>
                </a:lnTo>
                <a:lnTo>
                  <a:pt x="764856" y="206902"/>
                </a:lnTo>
                <a:lnTo>
                  <a:pt x="670106" y="155145"/>
                </a:lnTo>
                <a:close/>
              </a:path>
              <a:path w="1118234" h="592455">
                <a:moveTo>
                  <a:pt x="481013" y="46269"/>
                </a:moveTo>
                <a:lnTo>
                  <a:pt x="434504" y="46269"/>
                </a:lnTo>
                <a:lnTo>
                  <a:pt x="444712" y="70999"/>
                </a:lnTo>
                <a:lnTo>
                  <a:pt x="459514" y="92964"/>
                </a:lnTo>
                <a:lnTo>
                  <a:pt x="478394" y="111537"/>
                </a:lnTo>
                <a:lnTo>
                  <a:pt x="500834" y="126090"/>
                </a:lnTo>
                <a:lnTo>
                  <a:pt x="352686" y="206902"/>
                </a:lnTo>
                <a:lnTo>
                  <a:pt x="442422" y="206902"/>
                </a:lnTo>
                <a:lnTo>
                  <a:pt x="537375" y="155145"/>
                </a:lnTo>
                <a:lnTo>
                  <a:pt x="670106" y="155145"/>
                </a:lnTo>
                <a:lnTo>
                  <a:pt x="617409" y="126359"/>
                </a:lnTo>
                <a:lnTo>
                  <a:pt x="639894" y="111931"/>
                </a:lnTo>
                <a:lnTo>
                  <a:pt x="654577" y="97429"/>
                </a:lnTo>
                <a:lnTo>
                  <a:pt x="558871" y="97429"/>
                </a:lnTo>
                <a:lnTo>
                  <a:pt x="527368" y="91122"/>
                </a:lnTo>
                <a:lnTo>
                  <a:pt x="501170" y="74643"/>
                </a:lnTo>
                <a:lnTo>
                  <a:pt x="498529" y="71313"/>
                </a:lnTo>
                <a:lnTo>
                  <a:pt x="482055" y="49771"/>
                </a:lnTo>
                <a:lnTo>
                  <a:pt x="481072" y="46466"/>
                </a:lnTo>
                <a:lnTo>
                  <a:pt x="481013" y="46269"/>
                </a:lnTo>
                <a:close/>
              </a:path>
              <a:path w="1118234" h="592455">
                <a:moveTo>
                  <a:pt x="828027" y="46466"/>
                </a:moveTo>
                <a:lnTo>
                  <a:pt x="683076" y="46466"/>
                </a:lnTo>
                <a:lnTo>
                  <a:pt x="696216" y="49476"/>
                </a:lnTo>
                <a:lnTo>
                  <a:pt x="709401" y="52807"/>
                </a:lnTo>
                <a:lnTo>
                  <a:pt x="722616" y="56381"/>
                </a:lnTo>
                <a:lnTo>
                  <a:pt x="735846" y="60116"/>
                </a:lnTo>
                <a:lnTo>
                  <a:pt x="765235" y="206627"/>
                </a:lnTo>
                <a:lnTo>
                  <a:pt x="765272" y="206902"/>
                </a:lnTo>
                <a:lnTo>
                  <a:pt x="809043" y="206902"/>
                </a:lnTo>
                <a:lnTo>
                  <a:pt x="782741" y="75360"/>
                </a:lnTo>
                <a:lnTo>
                  <a:pt x="893032" y="75360"/>
                </a:lnTo>
                <a:lnTo>
                  <a:pt x="857056" y="58284"/>
                </a:lnTo>
                <a:lnTo>
                  <a:pt x="828027" y="46466"/>
                </a:lnTo>
                <a:close/>
              </a:path>
              <a:path w="1118234" h="592455">
                <a:moveTo>
                  <a:pt x="669713" y="0"/>
                </a:moveTo>
                <a:lnTo>
                  <a:pt x="644457" y="19346"/>
                </a:lnTo>
                <a:lnTo>
                  <a:pt x="635729" y="50293"/>
                </a:lnTo>
                <a:lnTo>
                  <a:pt x="616925" y="75114"/>
                </a:lnTo>
                <a:lnTo>
                  <a:pt x="590491" y="91571"/>
                </a:lnTo>
                <a:lnTo>
                  <a:pt x="558871" y="97429"/>
                </a:lnTo>
                <a:lnTo>
                  <a:pt x="654577" y="97429"/>
                </a:lnTo>
                <a:lnTo>
                  <a:pt x="658699" y="93358"/>
                </a:lnTo>
                <a:lnTo>
                  <a:pt x="673276" y="71313"/>
                </a:lnTo>
                <a:lnTo>
                  <a:pt x="683076" y="46466"/>
                </a:lnTo>
                <a:lnTo>
                  <a:pt x="828027" y="46466"/>
                </a:lnTo>
                <a:lnTo>
                  <a:pt x="811625" y="39788"/>
                </a:lnTo>
                <a:lnTo>
                  <a:pt x="765185" y="23877"/>
                </a:lnTo>
                <a:lnTo>
                  <a:pt x="717845" y="10598"/>
                </a:lnTo>
                <a:lnTo>
                  <a:pt x="66971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1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813" y="383527"/>
            <a:ext cx="7394905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2000" b="1" spc="50" dirty="0">
                <a:solidFill>
                  <a:srgbClr val="0039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Priorytety horyzontalne </a:t>
            </a:r>
            <a:r>
              <a:rPr sz="2000" b="1" spc="50" dirty="0" err="1">
                <a:solidFill>
                  <a:srgbClr val="0039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</a:t>
            </a:r>
            <a:r>
              <a:rPr sz="2000" b="1" spc="50" dirty="0">
                <a:solidFill>
                  <a:srgbClr val="0039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lat</a:t>
            </a:r>
            <a:r>
              <a:rPr lang="pl-PL" sz="2000" b="1" spc="50" dirty="0">
                <a:solidFill>
                  <a:srgbClr val="0039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sz="2000" b="1" spc="50" dirty="0">
                <a:solidFill>
                  <a:srgbClr val="0039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2021-2027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797" y="843558"/>
            <a:ext cx="170561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45" dirty="0">
                <a:solidFill>
                  <a:srgbClr val="003942"/>
                </a:solidFill>
                <a:latin typeface="Lucida Sans Unicode"/>
                <a:cs typeface="Lucida Sans Unicode"/>
              </a:rPr>
              <a:t>Włączanie</a:t>
            </a:r>
            <a:endParaRPr dirty="0">
              <a:latin typeface="Lucida Sans Unicode"/>
              <a:cs typeface="Lucida Sans Unicode"/>
            </a:endParaRPr>
          </a:p>
          <a:p>
            <a:pPr marL="12700"/>
            <a:r>
              <a:rPr spc="-10" dirty="0">
                <a:solidFill>
                  <a:srgbClr val="003942"/>
                </a:solidFill>
                <a:latin typeface="Lucida Sans Unicode"/>
                <a:cs typeface="Lucida Sans Unicode"/>
              </a:rPr>
              <a:t>społeczne</a:t>
            </a:r>
            <a:endParaRPr dirty="0">
              <a:latin typeface="Lucida Sans Unicode"/>
              <a:cs typeface="Lucida Sans Unicode"/>
            </a:endParaRPr>
          </a:p>
          <a:p>
            <a:pPr marL="12700"/>
            <a:r>
              <a:rPr spc="-90" dirty="0">
                <a:solidFill>
                  <a:srgbClr val="003942"/>
                </a:solidFill>
                <a:latin typeface="Lucida Sans Unicode"/>
                <a:cs typeface="Lucida Sans Unicode"/>
              </a:rPr>
              <a:t>i</a:t>
            </a:r>
            <a:r>
              <a:rPr spc="-95" dirty="0">
                <a:solidFill>
                  <a:srgbClr val="003942"/>
                </a:solidFill>
                <a:latin typeface="Lucida Sans Unicode"/>
                <a:cs typeface="Lucida Sans Unicode"/>
              </a:rPr>
              <a:t> </a:t>
            </a:r>
            <a:r>
              <a:rPr spc="-10" dirty="0">
                <a:solidFill>
                  <a:srgbClr val="003942"/>
                </a:solidFill>
                <a:latin typeface="Lucida Sans Unicode"/>
                <a:cs typeface="Lucida Sans Unicode"/>
              </a:rPr>
              <a:t>różnorodność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6745" y="843558"/>
            <a:ext cx="230949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50" dirty="0">
                <a:solidFill>
                  <a:srgbClr val="003942"/>
                </a:solidFill>
                <a:latin typeface="Lucida Sans Unicode"/>
                <a:cs typeface="Lucida Sans Unicode"/>
              </a:rPr>
              <a:t>Ochrona </a:t>
            </a:r>
            <a:r>
              <a:rPr dirty="0">
                <a:solidFill>
                  <a:srgbClr val="003942"/>
                </a:solidFill>
                <a:latin typeface="Lucida Sans Unicode"/>
                <a:cs typeface="Lucida Sans Unicode"/>
              </a:rPr>
              <a:t>środowiska</a:t>
            </a:r>
            <a:r>
              <a:rPr spc="-10" dirty="0">
                <a:solidFill>
                  <a:srgbClr val="003942"/>
                </a:solidFill>
                <a:latin typeface="Lucida Sans Unicode"/>
                <a:cs typeface="Lucida Sans Unicode"/>
              </a:rPr>
              <a:t> </a:t>
            </a:r>
            <a:r>
              <a:rPr spc="-90" dirty="0">
                <a:solidFill>
                  <a:srgbClr val="003942"/>
                </a:solidFill>
                <a:latin typeface="Lucida Sans Unicode"/>
                <a:cs typeface="Lucida Sans Unicode"/>
              </a:rPr>
              <a:t>i</a:t>
            </a:r>
            <a:r>
              <a:rPr spc="5" dirty="0">
                <a:solidFill>
                  <a:srgbClr val="003942"/>
                </a:solidFill>
                <a:latin typeface="Lucida Sans Unicode"/>
                <a:cs typeface="Lucida Sans Unicode"/>
              </a:rPr>
              <a:t> </a:t>
            </a:r>
            <a:r>
              <a:rPr spc="-10" dirty="0">
                <a:solidFill>
                  <a:srgbClr val="003942"/>
                </a:solidFill>
                <a:latin typeface="Lucida Sans Unicode"/>
                <a:cs typeface="Lucida Sans Unicode"/>
              </a:rPr>
              <a:t>zmiany klimatyczne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9958" y="852800"/>
            <a:ext cx="1698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003942"/>
                </a:solidFill>
                <a:latin typeface="Lucida Sans Unicode"/>
                <a:cs typeface="Lucida Sans Unicode"/>
              </a:rPr>
              <a:t>Transformacja</a:t>
            </a:r>
            <a:endParaRPr dirty="0">
              <a:latin typeface="Lucida Sans Unicode"/>
              <a:cs typeface="Lucida Sans Unicode"/>
            </a:endParaRPr>
          </a:p>
          <a:p>
            <a:pPr marL="12700"/>
            <a:r>
              <a:rPr spc="45" dirty="0">
                <a:solidFill>
                  <a:srgbClr val="003942"/>
                </a:solidFill>
                <a:latin typeface="Lucida Sans Unicode"/>
                <a:cs typeface="Lucida Sans Unicode"/>
              </a:rPr>
              <a:t>cyfrowa</a:t>
            </a:r>
            <a:endParaRPr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4035" y="843558"/>
            <a:ext cx="15170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solidFill>
                  <a:srgbClr val="003942"/>
                </a:solidFill>
                <a:latin typeface="Lucida Sans Unicode"/>
                <a:cs typeface="Lucida Sans Unicode"/>
              </a:rPr>
              <a:t>Aktywne</a:t>
            </a:r>
            <a:endParaRPr dirty="0">
              <a:latin typeface="Lucida Sans Unicode"/>
              <a:cs typeface="Lucida Sans Unicode"/>
            </a:endParaRPr>
          </a:p>
          <a:p>
            <a:pPr marL="12700">
              <a:spcBef>
                <a:spcPts val="5"/>
              </a:spcBef>
            </a:pPr>
            <a:r>
              <a:rPr spc="-10" dirty="0">
                <a:solidFill>
                  <a:srgbClr val="003942"/>
                </a:solidFill>
                <a:latin typeface="Lucida Sans Unicode"/>
                <a:cs typeface="Lucida Sans Unicode"/>
              </a:rPr>
              <a:t>uczestnictwo</a:t>
            </a:r>
            <a:endParaRPr dirty="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8" y="1923678"/>
            <a:ext cx="1547749" cy="146291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1594" y="1707654"/>
            <a:ext cx="1668424" cy="14552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662" y="1707654"/>
            <a:ext cx="1512189" cy="14629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8297" y="1563638"/>
            <a:ext cx="1224140" cy="16069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81BF64D-8251-4041-B7FB-A98D5D7CE3E3}"/>
              </a:ext>
            </a:extLst>
          </p:cNvPr>
          <p:cNvSpPr txBox="1"/>
          <p:nvPr/>
        </p:nvSpPr>
        <p:spPr>
          <a:xfrm>
            <a:off x="179512" y="3382619"/>
            <a:ext cx="2060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spc="-10" dirty="0">
                <a:solidFill>
                  <a:srgbClr val="003942"/>
                </a:solidFill>
                <a:latin typeface="Lucida Sans Unicode"/>
                <a:cs typeface="Lucida Sans Unicode"/>
              </a:rPr>
              <a:t>Docieranie do wszystkich uczestników i promowanie włączającego podejścia do działań w zakresie mobilności i współpracy</a:t>
            </a: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4B1948-4695-442A-B71F-BD6197A7C60A}"/>
              </a:ext>
            </a:extLst>
          </p:cNvPr>
          <p:cNvSpPr txBox="1"/>
          <p:nvPr/>
        </p:nvSpPr>
        <p:spPr>
          <a:xfrm>
            <a:off x="2247871" y="3212271"/>
            <a:ext cx="2540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Pogłębianie wiedzy na temat zrównoważonego rozwoju </a:t>
            </a:r>
            <a:br>
              <a:rPr lang="pl-PL" sz="1200" dirty="0">
                <a:latin typeface="Roboto" pitchFamily="2" charset="0"/>
              </a:rPr>
            </a:br>
            <a:r>
              <a:rPr lang="pl-PL" sz="1200" dirty="0">
                <a:latin typeface="Roboto" pitchFamily="2" charset="0"/>
              </a:rPr>
              <a:t>i działań na rzecz klimatu oraz promowanie korzystania z ekologicznych środków transportu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A18A734-6D9D-4914-9A46-9D2BEFA4D0FB}"/>
              </a:ext>
            </a:extLst>
          </p:cNvPr>
          <p:cNvSpPr txBox="1"/>
          <p:nvPr/>
        </p:nvSpPr>
        <p:spPr>
          <a:xfrm>
            <a:off x="4706240" y="318559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Rozwijanie ogólnodostępnej edukacji cyfrowej o wysokiej jakości oraz rozwijanie potencjału cyfrowego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696D19F-852F-4580-B169-8CA73DE4EEF6}"/>
              </a:ext>
            </a:extLst>
          </p:cNvPr>
          <p:cNvSpPr txBox="1"/>
          <p:nvPr/>
        </p:nvSpPr>
        <p:spPr>
          <a:xfrm>
            <a:off x="6732240" y="3346177"/>
            <a:ext cx="2060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latin typeface="Roboto" pitchFamily="2" charset="0"/>
              </a:rPr>
              <a:t>Zwiększanie uczestnictwa </a:t>
            </a:r>
            <a:br>
              <a:rPr lang="pl-PL" sz="1200" dirty="0">
                <a:latin typeface="Roboto" pitchFamily="2" charset="0"/>
              </a:rPr>
            </a:br>
            <a:r>
              <a:rPr lang="pl-PL" sz="1200" dirty="0">
                <a:latin typeface="Roboto" pitchFamily="2" charset="0"/>
              </a:rPr>
              <a:t>w życiu demokratycznym </a:t>
            </a:r>
            <a:br>
              <a:rPr lang="pl-PL" sz="1200" dirty="0">
                <a:latin typeface="Roboto" pitchFamily="2" charset="0"/>
              </a:rPr>
            </a:br>
            <a:r>
              <a:rPr lang="pl-PL" sz="1200" dirty="0">
                <a:latin typeface="Roboto" pitchFamily="2" charset="0"/>
              </a:rPr>
              <a:t>i zaangażowania obywatelskiego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471488" y="642924"/>
            <a:ext cx="83153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b="1" dirty="0">
                <a:latin typeface="Roboto" pitchFamily="2" charset="0"/>
              </a:rPr>
              <a:t>Kraje uprawnione w Programie</a:t>
            </a:r>
          </a:p>
        </p:txBody>
      </p:sp>
      <p:graphicFrame>
        <p:nvGraphicFramePr>
          <p:cNvPr id="5" name="Tabela 8">
            <a:extLst>
              <a:ext uri="{FF2B5EF4-FFF2-40B4-BE49-F238E27FC236}">
                <a16:creationId xmlns:a16="http://schemas.microsoft.com/office/drawing/2014/main" id="{B33C066F-8929-4796-8811-BA104BBA37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1488" y="1203598"/>
          <a:ext cx="8445574" cy="2447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198">
                  <a:extLst>
                    <a:ext uri="{9D8B030D-6E8A-4147-A177-3AD203B41FA5}">
                      <a16:colId xmlns:a16="http://schemas.microsoft.com/office/drawing/2014/main" val="3510473875"/>
                    </a:ext>
                  </a:extLst>
                </a:gridCol>
                <a:gridCol w="4298376">
                  <a:extLst>
                    <a:ext uri="{9D8B030D-6E8A-4147-A177-3AD203B41FA5}">
                      <a16:colId xmlns:a16="http://schemas.microsoft.com/office/drawing/2014/main" val="1791047034"/>
                    </a:ext>
                  </a:extLst>
                </a:gridCol>
              </a:tblGrid>
              <a:tr h="343919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Państwa członkowskie</a:t>
                      </a:r>
                      <a:r>
                        <a:rPr lang="pl-PL" sz="1200" baseline="0" dirty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 UE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>
                          <a:solidFill>
                            <a:schemeClr val="bg1"/>
                          </a:solidFill>
                          <a:latin typeface="Roboto" pitchFamily="2" charset="0"/>
                          <a:ea typeface="Roboto" pitchFamily="2" charset="0"/>
                          <a:cs typeface="Roboto" pitchFamily="2" charset="0"/>
                        </a:rPr>
                        <a:t>Państwa spoza UE uczestniczące w Programie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36813"/>
                  </a:ext>
                </a:extLst>
              </a:tr>
              <a:tr h="1960337">
                <a:tc>
                  <a:txBody>
                    <a:bodyPr/>
                    <a:lstStyle/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                                  Hiszpania                           Słowacja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Belgia                                    Holandia                            Słowenia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Bułgaria                                Irlandia                               Szwecja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Chorwacja                           </a:t>
                      </a:r>
                      <a:r>
                        <a:rPr lang="pl-PL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Litwa                                   Węgry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Cypr                                      Luksemburg                        Włochy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Czechy                                  Łotwa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Dania                                    Malta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Estonia                                 Niemcy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Finlandia                              Polska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Francja                                 Portugalia</a:t>
                      </a:r>
                    </a:p>
                    <a:p>
                      <a:r>
                        <a:rPr lang="pl-PL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Grecja                                   Rumunia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dirty="0"/>
                        <a:t>Islandia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dirty="0"/>
                        <a:t>Macedonia Północna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dirty="0"/>
                        <a:t>Lichtenstein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dirty="0"/>
                        <a:t>Norwegia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dirty="0"/>
                        <a:t>Serbia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dirty="0"/>
                        <a:t>Turcja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652400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E3F1A5B3-935E-43B6-8B20-DD5FDD700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00" y="1548000"/>
            <a:ext cx="2768687" cy="21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F32741-8D62-43B3-89E8-D5DBD34C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" y="409433"/>
            <a:ext cx="8852916" cy="37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471488" y="333638"/>
            <a:ext cx="83153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b="1" dirty="0">
                <a:solidFill>
                  <a:schemeClr val="dk1"/>
                </a:solidFill>
                <a:latin typeface="+mn-lt"/>
                <a:cs typeface="+mn-cs"/>
              </a:rPr>
              <a:t>Cele programu Erasmus+ </a:t>
            </a:r>
            <a:endParaRPr lang="pl-PL" sz="2000" dirty="0">
              <a:solidFill>
                <a:schemeClr val="dk1"/>
              </a:solidFill>
              <a:latin typeface="+mn-lt"/>
              <a:cs typeface="+mn-cs"/>
            </a:endParaRPr>
          </a:p>
          <a:p>
            <a:pPr algn="ctr"/>
            <a:endParaRPr lang="pl-PL" sz="2000" dirty="0">
              <a:solidFill>
                <a:srgbClr val="5EBFBE"/>
              </a:solidFill>
              <a:latin typeface="Roboto" pitchFamily="2" charset="0"/>
            </a:endParaRPr>
          </a:p>
        </p:txBody>
      </p:sp>
      <p:graphicFrame>
        <p:nvGraphicFramePr>
          <p:cNvPr id="5" name="Tabela 8">
            <a:extLst>
              <a:ext uri="{FF2B5EF4-FFF2-40B4-BE49-F238E27FC236}">
                <a16:creationId xmlns:a16="http://schemas.microsoft.com/office/drawing/2014/main" id="{B33C066F-8929-4796-8811-BA104BBA3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56463"/>
              </p:ext>
            </p:extLst>
          </p:nvPr>
        </p:nvGraphicFramePr>
        <p:xfrm>
          <a:off x="410135" y="719416"/>
          <a:ext cx="8314475" cy="416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099">
                  <a:extLst>
                    <a:ext uri="{9D8B030D-6E8A-4147-A177-3AD203B41FA5}">
                      <a16:colId xmlns:a16="http://schemas.microsoft.com/office/drawing/2014/main" val="3510473875"/>
                    </a:ext>
                  </a:extLst>
                </a:gridCol>
                <a:gridCol w="4298376">
                  <a:extLst>
                    <a:ext uri="{9D8B030D-6E8A-4147-A177-3AD203B41FA5}">
                      <a16:colId xmlns:a16="http://schemas.microsoft.com/office/drawing/2014/main" val="1791047034"/>
                    </a:ext>
                  </a:extLst>
                </a:gridCol>
              </a:tblGrid>
              <a:tr h="626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Cele ogólne: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Cele szczegółowe:</a:t>
                      </a:r>
                      <a:endParaRPr lang="pl-PL" sz="1200" b="1" kern="1200" dirty="0">
                        <a:solidFill>
                          <a:schemeClr val="bg1"/>
                        </a:solidFill>
                        <a:latin typeface="Roboto" pitchFamily="2" charset="0"/>
                        <a:ea typeface="Roboto" pitchFamily="2" charset="0"/>
                        <a:cs typeface="Robot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036813"/>
                  </a:ext>
                </a:extLst>
              </a:tr>
              <a:tr h="2378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wspieranie, poprzez </a:t>
                      </a:r>
                      <a:r>
                        <a:rPr lang="pl-PL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uczenie się przez całe życie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edukacji oraz rozwoju zawodowego i osobistego osób w obszarach edukacji, szkoleń, młodzieży i sportu – w Europie i poza nią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•przyczynianie się do </a:t>
                      </a:r>
                      <a:r>
                        <a:rPr lang="pl-PL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zrównoważonego wzrostu, wysokiej jakości miejsc pracy i spójności społecznej,</a:t>
                      </a:r>
                      <a:r>
                        <a:rPr lang="pl-PL" sz="1400" b="1" kern="1200" dirty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pobudzania innowacji i wzmacniania tożsamości europejskiej oraz aktywnego obywatelstwa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•budowa </a:t>
                      </a:r>
                      <a:r>
                        <a:rPr lang="pl-PL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europejskiego obszaru edukacji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•wspieranie </a:t>
                      </a:r>
                      <a:r>
                        <a:rPr lang="pl-PL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realizacji europejskiej współpracy strategicznej</a:t>
                      </a:r>
                    </a:p>
                    <a:p>
                      <a:endParaRPr lang="pl-PL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b="1" kern="1200" dirty="0">
                          <a:solidFill>
                            <a:srgbClr val="AC8300"/>
                          </a:solidFill>
                          <a:latin typeface="+mn-lt"/>
                          <a:ea typeface="+mn-ea"/>
                          <a:cs typeface="+mn-cs"/>
                        </a:rPr>
                        <a:t>promowanie mobilności edukacyjnej osób i grup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 także współpracy, jakości, integracji i równości, doskonałości, kreatywności i innowacyjności na poziomie organizacji i polityk w dziedzinie edukacji 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b="1" kern="1200" dirty="0">
                          <a:solidFill>
                            <a:srgbClr val="AC8300"/>
                          </a:solidFill>
                          <a:latin typeface="+mn-lt"/>
                          <a:ea typeface="+mn-ea"/>
                          <a:cs typeface="+mn-cs"/>
                        </a:rPr>
                        <a:t>promowanie </a:t>
                      </a:r>
                      <a:r>
                        <a:rPr lang="pl-PL" sz="1400" b="1" kern="1200" dirty="0" err="1">
                          <a:solidFill>
                            <a:srgbClr val="AC8300"/>
                          </a:solidFill>
                          <a:latin typeface="+mn-lt"/>
                          <a:ea typeface="+mn-ea"/>
                          <a:cs typeface="+mn-cs"/>
                        </a:rPr>
                        <a:t>pozaformalnej</a:t>
                      </a:r>
                      <a:r>
                        <a:rPr lang="pl-PL" sz="1400" b="1" kern="1200" dirty="0">
                          <a:solidFill>
                            <a:srgbClr val="AC8300"/>
                          </a:solidFill>
                          <a:latin typeface="+mn-lt"/>
                          <a:ea typeface="+mn-ea"/>
                          <a:cs typeface="+mn-cs"/>
                        </a:rPr>
                        <a:t> i nieformalnej mobilności edukacyjnej oraz aktywnego udziału młodzieży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jak również współpracy, jakości, integracji, kreatywności i innowacji na poziomie organizacji i polityk w dziedzinie młodzieży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b="1" kern="1200" dirty="0">
                          <a:solidFill>
                            <a:srgbClr val="AC8300"/>
                          </a:solidFill>
                          <a:latin typeface="+mn-lt"/>
                          <a:ea typeface="+mn-ea"/>
                          <a:cs typeface="+mn-cs"/>
                        </a:rPr>
                        <a:t>promowanie mobilności edukacyjnej kadry sportowej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 także współpracy, jakości, integracji, kreatywności i innowacji na poziom organizacji sportowych i polityk sportowych</a:t>
                      </a:r>
                    </a:p>
                    <a:p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l-PL" sz="1400" b="1" kern="1200" dirty="0">
                          <a:solidFill>
                            <a:srgbClr val="AC8300"/>
                          </a:solidFill>
                          <a:latin typeface="+mn-lt"/>
                          <a:ea typeface="+mn-ea"/>
                          <a:cs typeface="+mn-cs"/>
                        </a:rPr>
                        <a:t>promowanie współpracy międzysektorowej 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rzecz edukacji formalnej, nieformalnej, </a:t>
                      </a:r>
                      <a:r>
                        <a:rPr lang="pl-PL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pozaformalnej</a:t>
                      </a:r>
                      <a:endParaRPr lang="pl-P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652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9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363912" y="656368"/>
            <a:ext cx="83153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b="1" dirty="0">
                <a:latin typeface="Roboto" pitchFamily="2" charset="0"/>
              </a:rPr>
              <a:t>Edukacja Szkolna </a:t>
            </a:r>
          </a:p>
          <a:p>
            <a:pPr algn="ctr"/>
            <a:endParaRPr lang="pl-PL" sz="2000" dirty="0">
              <a:solidFill>
                <a:srgbClr val="5EBFBE"/>
              </a:solidFill>
              <a:latin typeface="Roboto" pitchFamily="2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9BBA661-229C-40E9-A320-E522CE8B149D}"/>
              </a:ext>
            </a:extLst>
          </p:cNvPr>
          <p:cNvSpPr/>
          <p:nvPr/>
        </p:nvSpPr>
        <p:spPr>
          <a:xfrm>
            <a:off x="929098" y="129010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latin typeface="Roboto" pitchFamily="2" charset="0"/>
              </a:rPr>
              <a:t>Akcja 1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FB72EAB-FC12-4C19-BAF2-ADB6ABB3D71D}"/>
              </a:ext>
            </a:extLst>
          </p:cNvPr>
          <p:cNvSpPr/>
          <p:nvPr/>
        </p:nvSpPr>
        <p:spPr>
          <a:xfrm>
            <a:off x="497541" y="208702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Mobilność osób uczących się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Mobilność kadry </a:t>
            </a:r>
            <a:endParaRPr lang="pl-PL" sz="2000" dirty="0">
              <a:solidFill>
                <a:srgbClr val="5EBFBE"/>
              </a:solidFill>
              <a:latin typeface="Roboto" pitchFamily="2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91B26B5-C9F4-42F7-987C-05BCF3B7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498" y="2888271"/>
            <a:ext cx="2475570" cy="139947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943B472-B324-4F95-972E-CC111034E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760" y="1290102"/>
            <a:ext cx="2475570" cy="156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363912" y="427764"/>
            <a:ext cx="83153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2000" b="1" dirty="0"/>
              <a:t>Priorytety sektorowe programu Erasmus+ w sektorze </a:t>
            </a:r>
          </a:p>
          <a:p>
            <a:pPr algn="ctr"/>
            <a:r>
              <a:rPr lang="pl-PL" sz="2000" b="1" dirty="0">
                <a:latin typeface="Roboto" pitchFamily="2" charset="0"/>
              </a:rPr>
              <a:t>Edukacja Szkolna </a:t>
            </a:r>
          </a:p>
          <a:p>
            <a:pPr algn="ctr"/>
            <a:endParaRPr lang="pl-PL" sz="2000" dirty="0">
              <a:solidFill>
                <a:srgbClr val="5EBFBE"/>
              </a:solidFill>
              <a:latin typeface="Roboto" pitchFamily="2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FB72EAB-FC12-4C19-BAF2-ADB6ABB3D71D}"/>
              </a:ext>
            </a:extLst>
          </p:cNvPr>
          <p:cNvSpPr/>
          <p:nvPr/>
        </p:nvSpPr>
        <p:spPr>
          <a:xfrm>
            <a:off x="242048" y="1267698"/>
            <a:ext cx="8490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•Rozwijanie umiejętności podstawowych i kompetencji kluczowych, przeciwdziałanie nierównościom w nauce i zapobieganie wczesnemu kończeniu nauki</a:t>
            </a:r>
          </a:p>
          <a:p>
            <a:pPr algn="just"/>
            <a:r>
              <a:rPr lang="pl-PL" dirty="0"/>
              <a:t>• Wspieranie dobrostanu w szkole</a:t>
            </a:r>
          </a:p>
          <a:p>
            <a:pPr algn="just"/>
            <a:r>
              <a:rPr lang="pl-PL" dirty="0"/>
              <a:t>• Wspieranie nauczycieli, kadry kierowniczej szkół i innych zawodów nauczycielskich</a:t>
            </a:r>
          </a:p>
          <a:p>
            <a:pPr algn="just"/>
            <a:r>
              <a:rPr lang="pl-PL" dirty="0"/>
              <a:t>• Zwiększanie zainteresowania naukami ścisłymi, technologią, inżynierią i matematyką (STEM) i edukacją w zakresie STEAM oraz udziału i osiągnięć w tych dziedzinach, a także rozwijanie zainteresowania STEM wśród dziewcząt</a:t>
            </a:r>
          </a:p>
          <a:p>
            <a:pPr algn="just"/>
            <a:r>
              <a:rPr lang="pl-PL" dirty="0"/>
              <a:t>• Rozwijanie wysokiej jakości systemów wczesnej edukacji i opieki nad dzieckiem</a:t>
            </a:r>
          </a:p>
          <a:p>
            <a:pPr algn="just"/>
            <a:r>
              <a:rPr lang="pl-PL" dirty="0"/>
              <a:t>• Wspieranie reagowania europejskich systemów kształcenia i szkolenia na wojnę </a:t>
            </a:r>
            <a:br>
              <a:rPr lang="pl-PL" dirty="0"/>
            </a:br>
            <a:r>
              <a:rPr lang="pl-PL" dirty="0"/>
              <a:t>w Ukrainie</a:t>
            </a:r>
          </a:p>
        </p:txBody>
      </p:sp>
    </p:spTree>
    <p:extLst>
      <p:ext uri="{BB962C8B-B14F-4D97-AF65-F5344CB8AC3E}">
        <p14:creationId xmlns:p14="http://schemas.microsoft.com/office/powerpoint/2010/main" val="1315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DUKACJA SZKOLNA - TYTUŁ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DUKACJA SZKOLNA - TREŚĆ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EBFBE"/>
      </a:hlink>
      <a:folHlink>
        <a:srgbClr val="7F7F7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ET - TREŚĆ">
  <a:themeElements>
    <a:clrScheme name="Niestandardowy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99F38"/>
      </a:hlink>
      <a:folHlink>
        <a:srgbClr val="7F7F7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1411</Words>
  <Application>Microsoft Office PowerPoint</Application>
  <PresentationFormat>Pokaz na ekranie (16:9)</PresentationFormat>
  <Paragraphs>240</Paragraphs>
  <Slides>22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22</vt:i4>
      </vt:variant>
    </vt:vector>
  </HeadingPairs>
  <TitlesOfParts>
    <vt:vector size="38" baseType="lpstr">
      <vt:lpstr>Aptos</vt:lpstr>
      <vt:lpstr>Arial</vt:lpstr>
      <vt:lpstr>Calibri</vt:lpstr>
      <vt:lpstr>Lucida Sans Unicode</vt:lpstr>
      <vt:lpstr>Poppins</vt:lpstr>
      <vt:lpstr>Roboto</vt:lpstr>
      <vt:lpstr>Times New Roman</vt:lpstr>
      <vt:lpstr>Trebuchet MS</vt:lpstr>
      <vt:lpstr>Wingdings</vt:lpstr>
      <vt:lpstr>8_Projekt niestandardowy</vt:lpstr>
      <vt:lpstr>Motyw pakietu Office</vt:lpstr>
      <vt:lpstr>3_Projekt niestandardowy</vt:lpstr>
      <vt:lpstr>21_Projekt niestandardowy</vt:lpstr>
      <vt:lpstr>EDUKACJA SZKOLNA - TYTUŁ</vt:lpstr>
      <vt:lpstr>EDUKACJA SZKOLNA - TREŚĆ</vt:lpstr>
      <vt:lpstr>VET - TREŚĆ</vt:lpstr>
      <vt:lpstr>Prezentacja programu PowerPoint</vt:lpstr>
      <vt:lpstr>Prezentacja programu PowerPoint</vt:lpstr>
      <vt:lpstr>Struktura Programu Erasmus – sektory </vt:lpstr>
      <vt:lpstr>Priorytety horyzontalne na lata 2021-2027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Instytucje/organizacje wnioskujące </vt:lpstr>
      <vt:lpstr>Prezentacja programu PowerPoint</vt:lpstr>
      <vt:lpstr>Terminy naborów Akcja 1.Mobilność edukacyjna osób    </vt:lpstr>
      <vt:lpstr>Prezentacja programu PowerPoint</vt:lpstr>
      <vt:lpstr>Terminy naborów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Kuźmicka-Wrąbel</dc:creator>
  <cp:lastModifiedBy>Barbara Kuźmicka-Wrąbel</cp:lastModifiedBy>
  <cp:revision>30</cp:revision>
  <dcterms:modified xsi:type="dcterms:W3CDTF">2026-04-22T06:52:21Z</dcterms:modified>
</cp:coreProperties>
</file>